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60" r:id="rId2"/>
    <p:sldId id="269" r:id="rId3"/>
    <p:sldId id="257" r:id="rId4"/>
    <p:sldId id="261" r:id="rId5"/>
    <p:sldId id="258" r:id="rId6"/>
    <p:sldId id="262" r:id="rId7"/>
    <p:sldId id="259" r:id="rId8"/>
    <p:sldId id="264" r:id="rId9"/>
    <p:sldId id="256" r:id="rId10"/>
    <p:sldId id="266" r:id="rId11"/>
    <p:sldId id="267" r:id="rId12"/>
    <p:sldId id="268" r:id="rId13"/>
    <p:sldId id="265" r:id="rId14"/>
    <p:sldId id="263" r:id="rId15"/>
  </p:sldIdLst>
  <p:sldSz cx="6119813" cy="9720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F19133"/>
    <a:srgbClr val="A23333"/>
    <a:srgbClr val="FF6666"/>
    <a:srgbClr val="EDAB95"/>
    <a:srgbClr val="778959"/>
    <a:srgbClr val="A26A42"/>
    <a:srgbClr val="33D8DA"/>
    <a:srgbClr val="864EA2"/>
    <a:srgbClr val="91D2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40" d="100"/>
          <a:sy n="140" d="100"/>
        </p:scale>
        <p:origin x="2058" y="-9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986" y="1590794"/>
            <a:ext cx="5201841" cy="3384092"/>
          </a:xfrm>
        </p:spPr>
        <p:txBody>
          <a:bodyPr anchor="b"/>
          <a:lstStyle>
            <a:lvl1pPr algn="ctr">
              <a:defRPr sz="4016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4977" y="5105389"/>
            <a:ext cx="4589860" cy="2346813"/>
          </a:xfrm>
        </p:spPr>
        <p:txBody>
          <a:bodyPr/>
          <a:lstStyle>
            <a:lvl1pPr marL="0" indent="0" algn="ctr">
              <a:buNone/>
              <a:defRPr sz="1606"/>
            </a:lvl1pPr>
            <a:lvl2pPr marL="306004" indent="0" algn="ctr">
              <a:buNone/>
              <a:defRPr sz="1339"/>
            </a:lvl2pPr>
            <a:lvl3pPr marL="612008" indent="0" algn="ctr">
              <a:buNone/>
              <a:defRPr sz="1205"/>
            </a:lvl3pPr>
            <a:lvl4pPr marL="918012" indent="0" algn="ctr">
              <a:buNone/>
              <a:defRPr sz="1071"/>
            </a:lvl4pPr>
            <a:lvl5pPr marL="1224016" indent="0" algn="ctr">
              <a:buNone/>
              <a:defRPr sz="1071"/>
            </a:lvl5pPr>
            <a:lvl6pPr marL="1530020" indent="0" algn="ctr">
              <a:buNone/>
              <a:defRPr sz="1071"/>
            </a:lvl6pPr>
            <a:lvl7pPr marL="1836024" indent="0" algn="ctr">
              <a:buNone/>
              <a:defRPr sz="1071"/>
            </a:lvl7pPr>
            <a:lvl8pPr marL="2142028" indent="0" algn="ctr">
              <a:buNone/>
              <a:defRPr sz="1071"/>
            </a:lvl8pPr>
            <a:lvl9pPr marL="2448032" indent="0" algn="ctr">
              <a:buNone/>
              <a:defRPr sz="1071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680E3-2491-4614-A3B2-513878637310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4C33-E5B7-41AB-8CB9-6AE04832E5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0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680E3-2491-4614-A3B2-513878637310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4C33-E5B7-41AB-8CB9-6AE04832E5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441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379491" y="517514"/>
            <a:ext cx="1319585" cy="8237474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20738" y="517514"/>
            <a:ext cx="3882256" cy="8237474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680E3-2491-4614-A3B2-513878637310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4C33-E5B7-41AB-8CB9-6AE04832E5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001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680E3-2491-4614-A3B2-513878637310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4C33-E5B7-41AB-8CB9-6AE04832E5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06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50" y="2423318"/>
            <a:ext cx="5278339" cy="4043359"/>
          </a:xfrm>
        </p:spPr>
        <p:txBody>
          <a:bodyPr anchor="b"/>
          <a:lstStyle>
            <a:lvl1pPr>
              <a:defRPr sz="4016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50" y="6504929"/>
            <a:ext cx="5278339" cy="2126307"/>
          </a:xfrm>
        </p:spPr>
        <p:txBody>
          <a:bodyPr/>
          <a:lstStyle>
            <a:lvl1pPr marL="0" indent="0">
              <a:buNone/>
              <a:defRPr sz="1606">
                <a:solidFill>
                  <a:schemeClr val="tx1"/>
                </a:solidFill>
              </a:defRPr>
            </a:lvl1pPr>
            <a:lvl2pPr marL="306004" indent="0">
              <a:buNone/>
              <a:defRPr sz="1339">
                <a:solidFill>
                  <a:schemeClr val="tx1">
                    <a:tint val="75000"/>
                  </a:schemeClr>
                </a:solidFill>
              </a:defRPr>
            </a:lvl2pPr>
            <a:lvl3pPr marL="612008" indent="0">
              <a:buNone/>
              <a:defRPr sz="1205">
                <a:solidFill>
                  <a:schemeClr val="tx1">
                    <a:tint val="75000"/>
                  </a:schemeClr>
                </a:solidFill>
              </a:defRPr>
            </a:lvl3pPr>
            <a:lvl4pPr marL="918012" indent="0">
              <a:buNone/>
              <a:defRPr sz="1071">
                <a:solidFill>
                  <a:schemeClr val="tx1">
                    <a:tint val="75000"/>
                  </a:schemeClr>
                </a:solidFill>
              </a:defRPr>
            </a:lvl4pPr>
            <a:lvl5pPr marL="1224016" indent="0">
              <a:buNone/>
              <a:defRPr sz="1071">
                <a:solidFill>
                  <a:schemeClr val="tx1">
                    <a:tint val="75000"/>
                  </a:schemeClr>
                </a:solidFill>
              </a:defRPr>
            </a:lvl5pPr>
            <a:lvl6pPr marL="1530020" indent="0">
              <a:buNone/>
              <a:defRPr sz="1071">
                <a:solidFill>
                  <a:schemeClr val="tx1">
                    <a:tint val="75000"/>
                  </a:schemeClr>
                </a:solidFill>
              </a:defRPr>
            </a:lvl6pPr>
            <a:lvl7pPr marL="1836024" indent="0">
              <a:buNone/>
              <a:defRPr sz="1071">
                <a:solidFill>
                  <a:schemeClr val="tx1">
                    <a:tint val="75000"/>
                  </a:schemeClr>
                </a:solidFill>
              </a:defRPr>
            </a:lvl7pPr>
            <a:lvl8pPr marL="2142028" indent="0">
              <a:buNone/>
              <a:defRPr sz="1071">
                <a:solidFill>
                  <a:schemeClr val="tx1">
                    <a:tint val="75000"/>
                  </a:schemeClr>
                </a:solidFill>
              </a:defRPr>
            </a:lvl8pPr>
            <a:lvl9pPr marL="2448032" indent="0">
              <a:buNone/>
              <a:defRPr sz="107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680E3-2491-4614-A3B2-513878637310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4C33-E5B7-41AB-8CB9-6AE04832E5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77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0737" y="2587570"/>
            <a:ext cx="2600921" cy="616741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155" y="2587570"/>
            <a:ext cx="2600921" cy="616741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680E3-2491-4614-A3B2-513878637310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4C33-E5B7-41AB-8CB9-6AE04832E5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26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534" y="517516"/>
            <a:ext cx="5278339" cy="1878802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1535" y="2382815"/>
            <a:ext cx="2588967" cy="1167781"/>
          </a:xfrm>
        </p:spPr>
        <p:txBody>
          <a:bodyPr anchor="b"/>
          <a:lstStyle>
            <a:lvl1pPr marL="0" indent="0">
              <a:buNone/>
              <a:defRPr sz="1606" b="1"/>
            </a:lvl1pPr>
            <a:lvl2pPr marL="306004" indent="0">
              <a:buNone/>
              <a:defRPr sz="1339" b="1"/>
            </a:lvl2pPr>
            <a:lvl3pPr marL="612008" indent="0">
              <a:buNone/>
              <a:defRPr sz="1205" b="1"/>
            </a:lvl3pPr>
            <a:lvl4pPr marL="918012" indent="0">
              <a:buNone/>
              <a:defRPr sz="1071" b="1"/>
            </a:lvl4pPr>
            <a:lvl5pPr marL="1224016" indent="0">
              <a:buNone/>
              <a:defRPr sz="1071" b="1"/>
            </a:lvl5pPr>
            <a:lvl6pPr marL="1530020" indent="0">
              <a:buNone/>
              <a:defRPr sz="1071" b="1"/>
            </a:lvl6pPr>
            <a:lvl7pPr marL="1836024" indent="0">
              <a:buNone/>
              <a:defRPr sz="1071" b="1"/>
            </a:lvl7pPr>
            <a:lvl8pPr marL="2142028" indent="0">
              <a:buNone/>
              <a:defRPr sz="1071" b="1"/>
            </a:lvl8pPr>
            <a:lvl9pPr marL="2448032" indent="0">
              <a:buNone/>
              <a:defRPr sz="1071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1535" y="3550596"/>
            <a:ext cx="2588967" cy="5222392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8155" y="2382815"/>
            <a:ext cx="2601718" cy="1167781"/>
          </a:xfrm>
        </p:spPr>
        <p:txBody>
          <a:bodyPr anchor="b"/>
          <a:lstStyle>
            <a:lvl1pPr marL="0" indent="0">
              <a:buNone/>
              <a:defRPr sz="1606" b="1"/>
            </a:lvl1pPr>
            <a:lvl2pPr marL="306004" indent="0">
              <a:buNone/>
              <a:defRPr sz="1339" b="1"/>
            </a:lvl2pPr>
            <a:lvl3pPr marL="612008" indent="0">
              <a:buNone/>
              <a:defRPr sz="1205" b="1"/>
            </a:lvl3pPr>
            <a:lvl4pPr marL="918012" indent="0">
              <a:buNone/>
              <a:defRPr sz="1071" b="1"/>
            </a:lvl4pPr>
            <a:lvl5pPr marL="1224016" indent="0">
              <a:buNone/>
              <a:defRPr sz="1071" b="1"/>
            </a:lvl5pPr>
            <a:lvl6pPr marL="1530020" indent="0">
              <a:buNone/>
              <a:defRPr sz="1071" b="1"/>
            </a:lvl6pPr>
            <a:lvl7pPr marL="1836024" indent="0">
              <a:buNone/>
              <a:defRPr sz="1071" b="1"/>
            </a:lvl7pPr>
            <a:lvl8pPr marL="2142028" indent="0">
              <a:buNone/>
              <a:defRPr sz="1071" b="1"/>
            </a:lvl8pPr>
            <a:lvl9pPr marL="2448032" indent="0">
              <a:buNone/>
              <a:defRPr sz="1071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8155" y="3550596"/>
            <a:ext cx="2601718" cy="5222392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680E3-2491-4614-A3B2-513878637310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4C33-E5B7-41AB-8CB9-6AE04832E5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36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680E3-2491-4614-A3B2-513878637310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4C33-E5B7-41AB-8CB9-6AE04832E5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82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680E3-2491-4614-A3B2-513878637310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4C33-E5B7-41AB-8CB9-6AE04832E5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716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534" y="648018"/>
            <a:ext cx="1973799" cy="2268061"/>
          </a:xfrm>
        </p:spPr>
        <p:txBody>
          <a:bodyPr anchor="b"/>
          <a:lstStyle>
            <a:lvl1pPr>
              <a:defRPr sz="2142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1718" y="1399540"/>
            <a:ext cx="3098155" cy="6907687"/>
          </a:xfrm>
        </p:spPr>
        <p:txBody>
          <a:bodyPr/>
          <a:lstStyle>
            <a:lvl1pPr>
              <a:defRPr sz="2142"/>
            </a:lvl1pPr>
            <a:lvl2pPr>
              <a:defRPr sz="1874"/>
            </a:lvl2pPr>
            <a:lvl3pPr>
              <a:defRPr sz="1606"/>
            </a:lvl3pPr>
            <a:lvl4pPr>
              <a:defRPr sz="1339"/>
            </a:lvl4pPr>
            <a:lvl5pPr>
              <a:defRPr sz="1339"/>
            </a:lvl5pPr>
            <a:lvl6pPr>
              <a:defRPr sz="1339"/>
            </a:lvl6pPr>
            <a:lvl7pPr>
              <a:defRPr sz="1339"/>
            </a:lvl7pPr>
            <a:lvl8pPr>
              <a:defRPr sz="1339"/>
            </a:lvl8pPr>
            <a:lvl9pPr>
              <a:defRPr sz="1339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1534" y="2916079"/>
            <a:ext cx="1973799" cy="5402397"/>
          </a:xfrm>
        </p:spPr>
        <p:txBody>
          <a:bodyPr/>
          <a:lstStyle>
            <a:lvl1pPr marL="0" indent="0">
              <a:buNone/>
              <a:defRPr sz="1071"/>
            </a:lvl1pPr>
            <a:lvl2pPr marL="306004" indent="0">
              <a:buNone/>
              <a:defRPr sz="937"/>
            </a:lvl2pPr>
            <a:lvl3pPr marL="612008" indent="0">
              <a:buNone/>
              <a:defRPr sz="803"/>
            </a:lvl3pPr>
            <a:lvl4pPr marL="918012" indent="0">
              <a:buNone/>
              <a:defRPr sz="669"/>
            </a:lvl4pPr>
            <a:lvl5pPr marL="1224016" indent="0">
              <a:buNone/>
              <a:defRPr sz="669"/>
            </a:lvl5pPr>
            <a:lvl6pPr marL="1530020" indent="0">
              <a:buNone/>
              <a:defRPr sz="669"/>
            </a:lvl6pPr>
            <a:lvl7pPr marL="1836024" indent="0">
              <a:buNone/>
              <a:defRPr sz="669"/>
            </a:lvl7pPr>
            <a:lvl8pPr marL="2142028" indent="0">
              <a:buNone/>
              <a:defRPr sz="669"/>
            </a:lvl8pPr>
            <a:lvl9pPr marL="2448032" indent="0">
              <a:buNone/>
              <a:defRPr sz="669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680E3-2491-4614-A3B2-513878637310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4C33-E5B7-41AB-8CB9-6AE04832E5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104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534" y="648018"/>
            <a:ext cx="1973799" cy="2268061"/>
          </a:xfrm>
        </p:spPr>
        <p:txBody>
          <a:bodyPr anchor="b"/>
          <a:lstStyle>
            <a:lvl1pPr>
              <a:defRPr sz="2142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601718" y="1399540"/>
            <a:ext cx="3098155" cy="6907687"/>
          </a:xfrm>
        </p:spPr>
        <p:txBody>
          <a:bodyPr anchor="t"/>
          <a:lstStyle>
            <a:lvl1pPr marL="0" indent="0">
              <a:buNone/>
              <a:defRPr sz="2142"/>
            </a:lvl1pPr>
            <a:lvl2pPr marL="306004" indent="0">
              <a:buNone/>
              <a:defRPr sz="1874"/>
            </a:lvl2pPr>
            <a:lvl3pPr marL="612008" indent="0">
              <a:buNone/>
              <a:defRPr sz="1606"/>
            </a:lvl3pPr>
            <a:lvl4pPr marL="918012" indent="0">
              <a:buNone/>
              <a:defRPr sz="1339"/>
            </a:lvl4pPr>
            <a:lvl5pPr marL="1224016" indent="0">
              <a:buNone/>
              <a:defRPr sz="1339"/>
            </a:lvl5pPr>
            <a:lvl6pPr marL="1530020" indent="0">
              <a:buNone/>
              <a:defRPr sz="1339"/>
            </a:lvl6pPr>
            <a:lvl7pPr marL="1836024" indent="0">
              <a:buNone/>
              <a:defRPr sz="1339"/>
            </a:lvl7pPr>
            <a:lvl8pPr marL="2142028" indent="0">
              <a:buNone/>
              <a:defRPr sz="1339"/>
            </a:lvl8pPr>
            <a:lvl9pPr marL="2448032" indent="0">
              <a:buNone/>
              <a:defRPr sz="1339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1534" y="2916079"/>
            <a:ext cx="1973799" cy="5402397"/>
          </a:xfrm>
        </p:spPr>
        <p:txBody>
          <a:bodyPr/>
          <a:lstStyle>
            <a:lvl1pPr marL="0" indent="0">
              <a:buNone/>
              <a:defRPr sz="1071"/>
            </a:lvl1pPr>
            <a:lvl2pPr marL="306004" indent="0">
              <a:buNone/>
              <a:defRPr sz="937"/>
            </a:lvl2pPr>
            <a:lvl3pPr marL="612008" indent="0">
              <a:buNone/>
              <a:defRPr sz="803"/>
            </a:lvl3pPr>
            <a:lvl4pPr marL="918012" indent="0">
              <a:buNone/>
              <a:defRPr sz="669"/>
            </a:lvl4pPr>
            <a:lvl5pPr marL="1224016" indent="0">
              <a:buNone/>
              <a:defRPr sz="669"/>
            </a:lvl5pPr>
            <a:lvl6pPr marL="1530020" indent="0">
              <a:buNone/>
              <a:defRPr sz="669"/>
            </a:lvl6pPr>
            <a:lvl7pPr marL="1836024" indent="0">
              <a:buNone/>
              <a:defRPr sz="669"/>
            </a:lvl7pPr>
            <a:lvl8pPr marL="2142028" indent="0">
              <a:buNone/>
              <a:defRPr sz="669"/>
            </a:lvl8pPr>
            <a:lvl9pPr marL="2448032" indent="0">
              <a:buNone/>
              <a:defRPr sz="669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680E3-2491-4614-A3B2-513878637310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4C33-E5B7-41AB-8CB9-6AE04832E5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249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0737" y="517516"/>
            <a:ext cx="5278339" cy="1878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0737" y="2587570"/>
            <a:ext cx="5278339" cy="61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20737" y="9009246"/>
            <a:ext cx="1376958" cy="5175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680E3-2491-4614-A3B2-513878637310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27188" y="9009246"/>
            <a:ext cx="2065437" cy="5175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2118" y="9009246"/>
            <a:ext cx="1376958" cy="5175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C4C33-E5B7-41AB-8CB9-6AE04832E5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77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612008" rtl="0" eaLnBrk="1" latinLnBrk="0" hangingPunct="1">
        <a:lnSpc>
          <a:spcPct val="90000"/>
        </a:lnSpc>
        <a:spcBef>
          <a:spcPct val="0"/>
        </a:spcBef>
        <a:buNone/>
        <a:defRPr sz="294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3002" indent="-153002" algn="l" defTabSz="612008" rtl="0" eaLnBrk="1" latinLnBrk="0" hangingPunct="1">
        <a:lnSpc>
          <a:spcPct val="90000"/>
        </a:lnSpc>
        <a:spcBef>
          <a:spcPts val="669"/>
        </a:spcBef>
        <a:buFont typeface="Arial" panose="020B0604020202020204" pitchFamily="34" charset="0"/>
        <a:buChar char="•"/>
        <a:defRPr sz="1874" kern="1200">
          <a:solidFill>
            <a:schemeClr val="tx1"/>
          </a:solidFill>
          <a:latin typeface="+mn-lt"/>
          <a:ea typeface="+mn-ea"/>
          <a:cs typeface="+mn-cs"/>
        </a:defRPr>
      </a:lvl1pPr>
      <a:lvl2pPr marL="459006" indent="-153002" algn="l" defTabSz="612008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2pPr>
      <a:lvl3pPr marL="765010" indent="-153002" algn="l" defTabSz="612008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339" kern="1200">
          <a:solidFill>
            <a:schemeClr val="tx1"/>
          </a:solidFill>
          <a:latin typeface="+mn-lt"/>
          <a:ea typeface="+mn-ea"/>
          <a:cs typeface="+mn-cs"/>
        </a:defRPr>
      </a:lvl3pPr>
      <a:lvl4pPr marL="1071014" indent="-153002" algn="l" defTabSz="612008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5" kern="1200">
          <a:solidFill>
            <a:schemeClr val="tx1"/>
          </a:solidFill>
          <a:latin typeface="+mn-lt"/>
          <a:ea typeface="+mn-ea"/>
          <a:cs typeface="+mn-cs"/>
        </a:defRPr>
      </a:lvl4pPr>
      <a:lvl5pPr marL="1377018" indent="-153002" algn="l" defTabSz="612008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5" kern="1200">
          <a:solidFill>
            <a:schemeClr val="tx1"/>
          </a:solidFill>
          <a:latin typeface="+mn-lt"/>
          <a:ea typeface="+mn-ea"/>
          <a:cs typeface="+mn-cs"/>
        </a:defRPr>
      </a:lvl5pPr>
      <a:lvl6pPr marL="1683022" indent="-153002" algn="l" defTabSz="612008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5" kern="1200">
          <a:solidFill>
            <a:schemeClr val="tx1"/>
          </a:solidFill>
          <a:latin typeface="+mn-lt"/>
          <a:ea typeface="+mn-ea"/>
          <a:cs typeface="+mn-cs"/>
        </a:defRPr>
      </a:lvl6pPr>
      <a:lvl7pPr marL="1989026" indent="-153002" algn="l" defTabSz="612008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5" kern="1200">
          <a:solidFill>
            <a:schemeClr val="tx1"/>
          </a:solidFill>
          <a:latin typeface="+mn-lt"/>
          <a:ea typeface="+mn-ea"/>
          <a:cs typeface="+mn-cs"/>
        </a:defRPr>
      </a:lvl7pPr>
      <a:lvl8pPr marL="2295030" indent="-153002" algn="l" defTabSz="612008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5" kern="1200">
          <a:solidFill>
            <a:schemeClr val="tx1"/>
          </a:solidFill>
          <a:latin typeface="+mn-lt"/>
          <a:ea typeface="+mn-ea"/>
          <a:cs typeface="+mn-cs"/>
        </a:defRPr>
      </a:lvl8pPr>
      <a:lvl9pPr marL="2601034" indent="-153002" algn="l" defTabSz="612008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12008" rtl="0" eaLnBrk="1" latinLnBrk="0" hangingPunct="1">
        <a:defRPr sz="1205" kern="1200">
          <a:solidFill>
            <a:schemeClr val="tx1"/>
          </a:solidFill>
          <a:latin typeface="+mn-lt"/>
          <a:ea typeface="+mn-ea"/>
          <a:cs typeface="+mn-cs"/>
        </a:defRPr>
      </a:lvl1pPr>
      <a:lvl2pPr marL="306004" algn="l" defTabSz="612008" rtl="0" eaLnBrk="1" latinLnBrk="0" hangingPunct="1">
        <a:defRPr sz="1205" kern="1200">
          <a:solidFill>
            <a:schemeClr val="tx1"/>
          </a:solidFill>
          <a:latin typeface="+mn-lt"/>
          <a:ea typeface="+mn-ea"/>
          <a:cs typeface="+mn-cs"/>
        </a:defRPr>
      </a:lvl2pPr>
      <a:lvl3pPr marL="612008" algn="l" defTabSz="612008" rtl="0" eaLnBrk="1" latinLnBrk="0" hangingPunct="1">
        <a:defRPr sz="1205" kern="1200">
          <a:solidFill>
            <a:schemeClr val="tx1"/>
          </a:solidFill>
          <a:latin typeface="+mn-lt"/>
          <a:ea typeface="+mn-ea"/>
          <a:cs typeface="+mn-cs"/>
        </a:defRPr>
      </a:lvl3pPr>
      <a:lvl4pPr marL="918012" algn="l" defTabSz="612008" rtl="0" eaLnBrk="1" latinLnBrk="0" hangingPunct="1">
        <a:defRPr sz="1205" kern="1200">
          <a:solidFill>
            <a:schemeClr val="tx1"/>
          </a:solidFill>
          <a:latin typeface="+mn-lt"/>
          <a:ea typeface="+mn-ea"/>
          <a:cs typeface="+mn-cs"/>
        </a:defRPr>
      </a:lvl4pPr>
      <a:lvl5pPr marL="1224016" algn="l" defTabSz="612008" rtl="0" eaLnBrk="1" latinLnBrk="0" hangingPunct="1">
        <a:defRPr sz="1205" kern="1200">
          <a:solidFill>
            <a:schemeClr val="tx1"/>
          </a:solidFill>
          <a:latin typeface="+mn-lt"/>
          <a:ea typeface="+mn-ea"/>
          <a:cs typeface="+mn-cs"/>
        </a:defRPr>
      </a:lvl5pPr>
      <a:lvl6pPr marL="1530020" algn="l" defTabSz="612008" rtl="0" eaLnBrk="1" latinLnBrk="0" hangingPunct="1">
        <a:defRPr sz="1205" kern="1200">
          <a:solidFill>
            <a:schemeClr val="tx1"/>
          </a:solidFill>
          <a:latin typeface="+mn-lt"/>
          <a:ea typeface="+mn-ea"/>
          <a:cs typeface="+mn-cs"/>
        </a:defRPr>
      </a:lvl6pPr>
      <a:lvl7pPr marL="1836024" algn="l" defTabSz="612008" rtl="0" eaLnBrk="1" latinLnBrk="0" hangingPunct="1">
        <a:defRPr sz="1205" kern="1200">
          <a:solidFill>
            <a:schemeClr val="tx1"/>
          </a:solidFill>
          <a:latin typeface="+mn-lt"/>
          <a:ea typeface="+mn-ea"/>
          <a:cs typeface="+mn-cs"/>
        </a:defRPr>
      </a:lvl7pPr>
      <a:lvl8pPr marL="2142028" algn="l" defTabSz="612008" rtl="0" eaLnBrk="1" latinLnBrk="0" hangingPunct="1">
        <a:defRPr sz="1205" kern="1200">
          <a:solidFill>
            <a:schemeClr val="tx1"/>
          </a:solidFill>
          <a:latin typeface="+mn-lt"/>
          <a:ea typeface="+mn-ea"/>
          <a:cs typeface="+mn-cs"/>
        </a:defRPr>
      </a:lvl8pPr>
      <a:lvl9pPr marL="2448032" algn="l" defTabSz="612008" rtl="0" eaLnBrk="1" latinLnBrk="0" hangingPunct="1">
        <a:defRPr sz="12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tiff"/><Relationship Id="rId4" Type="http://schemas.openxmlformats.org/officeDocument/2006/relationships/image" Target="../media/image1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46" y="5302787"/>
            <a:ext cx="3372551" cy="2107845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04" t="54561" r="3120"/>
          <a:stretch/>
        </p:blipFill>
        <p:spPr>
          <a:xfrm>
            <a:off x="828675" y="2543625"/>
            <a:ext cx="1744648" cy="1209368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58" t="54561" r="2073"/>
          <a:stretch/>
        </p:blipFill>
        <p:spPr>
          <a:xfrm>
            <a:off x="3297479" y="2543625"/>
            <a:ext cx="1877361" cy="120936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265"/>
          <a:stretch/>
        </p:blipFill>
        <p:spPr>
          <a:xfrm>
            <a:off x="3297479" y="2333126"/>
            <a:ext cx="1618841" cy="259097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899"/>
          <a:stretch/>
        </p:blipFill>
        <p:spPr>
          <a:xfrm>
            <a:off x="833624" y="2339217"/>
            <a:ext cx="1551208" cy="23825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980946" y="3640005"/>
            <a:ext cx="1234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Helvetica" pitchFamily="2" charset="0"/>
              </a:rPr>
              <a:t>FDG-PET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702524" y="3640004"/>
            <a:ext cx="828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Helvetica" pitchFamily="2" charset="0"/>
              </a:rPr>
              <a:t>MRI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0" y="4535790"/>
            <a:ext cx="828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Helvetica" pitchFamily="2" charset="0"/>
              </a:rPr>
              <a:t>a)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609570" y="4535790"/>
            <a:ext cx="828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Helvetica" pitchFamily="2" charset="0"/>
              </a:rPr>
              <a:t>b)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38" r="13122"/>
          <a:stretch/>
        </p:blipFill>
        <p:spPr>
          <a:xfrm>
            <a:off x="686379" y="3979704"/>
            <a:ext cx="1502717" cy="140503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0" r="19035"/>
          <a:stretch/>
        </p:blipFill>
        <p:spPr>
          <a:xfrm>
            <a:off x="3287048" y="3957582"/>
            <a:ext cx="1460090" cy="1467776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626219" y="5799221"/>
            <a:ext cx="518526" cy="1062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/>
          <p:cNvSpPr/>
          <p:nvPr/>
        </p:nvSpPr>
        <p:spPr>
          <a:xfrm>
            <a:off x="1898380" y="7258390"/>
            <a:ext cx="1135923" cy="1062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feld 16"/>
          <p:cNvSpPr txBox="1"/>
          <p:nvPr/>
        </p:nvSpPr>
        <p:spPr>
          <a:xfrm>
            <a:off x="1799510" y="7198642"/>
            <a:ext cx="1234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200" b="1" dirty="0" smtClean="0">
                <a:latin typeface="Helvetica" pitchFamily="2" charset="0"/>
              </a:rPr>
              <a:t>δ</a:t>
            </a:r>
            <a:r>
              <a:rPr lang="de-DE" sz="1200" b="1" dirty="0" smtClean="0">
                <a:latin typeface="Helvetica" pitchFamily="2" charset="0"/>
              </a:rPr>
              <a:t> </a:t>
            </a:r>
            <a:r>
              <a:rPr lang="en-US" sz="1200" b="1" dirty="0" smtClean="0">
                <a:latin typeface="Helvetica" pitchFamily="2" charset="0"/>
              </a:rPr>
              <a:t>FDG-PET</a:t>
            </a:r>
            <a:endParaRPr lang="en-US" sz="1200" b="1" dirty="0">
              <a:latin typeface="Helvetica" pitchFamily="2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 rot="16200000">
            <a:off x="449008" y="6105358"/>
            <a:ext cx="1234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200" b="1" dirty="0" smtClean="0">
                <a:latin typeface="Helvetica" pitchFamily="2" charset="0"/>
              </a:rPr>
              <a:t>δ</a:t>
            </a:r>
            <a:r>
              <a:rPr lang="de-DE" sz="1200" b="1" dirty="0" smtClean="0">
                <a:latin typeface="Helvetica" pitchFamily="2" charset="0"/>
              </a:rPr>
              <a:t> </a:t>
            </a:r>
            <a:r>
              <a:rPr lang="en-US" sz="1200" b="1" dirty="0" smtClean="0">
                <a:latin typeface="Helvetica" pitchFamily="2" charset="0"/>
              </a:rPr>
              <a:t>MRI</a:t>
            </a:r>
            <a:endParaRPr lang="en-US" sz="1200" b="1" dirty="0">
              <a:latin typeface="Helvetica" pitchFamily="2" charset="0"/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3548899" y="5236774"/>
            <a:ext cx="1135923" cy="1479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/>
          <p:cNvSpPr/>
          <p:nvPr/>
        </p:nvSpPr>
        <p:spPr>
          <a:xfrm>
            <a:off x="3485828" y="5396031"/>
            <a:ext cx="1135923" cy="905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feld 23"/>
          <p:cNvSpPr txBox="1"/>
          <p:nvPr/>
        </p:nvSpPr>
        <p:spPr>
          <a:xfrm>
            <a:off x="3485828" y="5820577"/>
            <a:ext cx="2004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>
                <a:latin typeface="Helvetica" pitchFamily="2" charset="0"/>
              </a:rPr>
              <a:t>Atlas (Network) Region</a:t>
            </a:r>
            <a:endParaRPr lang="en-US" sz="1200" b="1" dirty="0">
              <a:latin typeface="Helvetica" pitchFamily="2" charset="0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3686734" y="5396308"/>
            <a:ext cx="436379" cy="405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hteck 27"/>
          <p:cNvSpPr/>
          <p:nvPr/>
        </p:nvSpPr>
        <p:spPr>
          <a:xfrm>
            <a:off x="3578846" y="6056117"/>
            <a:ext cx="1234280" cy="1163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feld 19"/>
          <p:cNvSpPr txBox="1"/>
          <p:nvPr/>
        </p:nvSpPr>
        <p:spPr>
          <a:xfrm>
            <a:off x="3485828" y="5235499"/>
            <a:ext cx="1234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 smtClean="0">
                <a:latin typeface="Helvetica" pitchFamily="2" charset="0"/>
              </a:rPr>
              <a:t>Hemisphere</a:t>
            </a:r>
            <a:endParaRPr lang="en-US" sz="1200" b="1" dirty="0">
              <a:latin typeface="Helvetica" pitchFamily="2" charset="0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3625716" y="6051684"/>
            <a:ext cx="1414716" cy="1101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2000"/>
              </a:lnSpc>
            </a:pPr>
            <a:r>
              <a:rPr lang="de-DE" sz="800" dirty="0" smtClean="0">
                <a:latin typeface="Helvetica" pitchFamily="2" charset="0"/>
              </a:rPr>
              <a:t>Visual</a:t>
            </a:r>
          </a:p>
          <a:p>
            <a:pPr>
              <a:lnSpc>
                <a:spcPct val="82000"/>
              </a:lnSpc>
            </a:pPr>
            <a:r>
              <a:rPr lang="de-DE" sz="800" dirty="0" err="1" smtClean="0">
                <a:latin typeface="Helvetica" pitchFamily="2" charset="0"/>
              </a:rPr>
              <a:t>SomatoMotor</a:t>
            </a:r>
            <a:endParaRPr lang="de-DE" sz="800" dirty="0" smtClean="0">
              <a:latin typeface="Helvetica" pitchFamily="2" charset="0"/>
            </a:endParaRPr>
          </a:p>
          <a:p>
            <a:pPr>
              <a:lnSpc>
                <a:spcPct val="82000"/>
              </a:lnSpc>
            </a:pPr>
            <a:r>
              <a:rPr lang="de-DE" sz="800" dirty="0" smtClean="0">
                <a:latin typeface="Helvetica" pitchFamily="2" charset="0"/>
              </a:rPr>
              <a:t>Temporal Parietal</a:t>
            </a:r>
          </a:p>
          <a:p>
            <a:pPr>
              <a:lnSpc>
                <a:spcPct val="82000"/>
              </a:lnSpc>
            </a:pPr>
            <a:r>
              <a:rPr lang="de-DE" sz="800" dirty="0" smtClean="0">
                <a:latin typeface="Helvetica" pitchFamily="2" charset="0"/>
              </a:rPr>
              <a:t>Dorsal Attention</a:t>
            </a:r>
          </a:p>
          <a:p>
            <a:pPr>
              <a:lnSpc>
                <a:spcPct val="82000"/>
              </a:lnSpc>
            </a:pPr>
            <a:r>
              <a:rPr lang="de-DE" sz="800" dirty="0" err="1" smtClean="0">
                <a:latin typeface="Helvetica" pitchFamily="2" charset="0"/>
              </a:rPr>
              <a:t>Salience</a:t>
            </a:r>
            <a:r>
              <a:rPr lang="de-DE" sz="800" dirty="0" smtClean="0">
                <a:latin typeface="Helvetica" pitchFamily="2" charset="0"/>
              </a:rPr>
              <a:t>/Ventral Attention</a:t>
            </a:r>
          </a:p>
          <a:p>
            <a:pPr>
              <a:lnSpc>
                <a:spcPct val="82000"/>
              </a:lnSpc>
            </a:pPr>
            <a:r>
              <a:rPr lang="de-DE" sz="800" dirty="0" smtClean="0">
                <a:latin typeface="Helvetica" pitchFamily="2" charset="0"/>
              </a:rPr>
              <a:t>Control</a:t>
            </a:r>
          </a:p>
          <a:p>
            <a:pPr>
              <a:lnSpc>
                <a:spcPct val="82000"/>
              </a:lnSpc>
            </a:pPr>
            <a:r>
              <a:rPr lang="de-DE" sz="800" dirty="0" smtClean="0">
                <a:latin typeface="Helvetica" pitchFamily="2" charset="0"/>
              </a:rPr>
              <a:t>Default</a:t>
            </a:r>
          </a:p>
          <a:p>
            <a:pPr>
              <a:lnSpc>
                <a:spcPct val="82000"/>
              </a:lnSpc>
            </a:pPr>
            <a:r>
              <a:rPr lang="de-DE" sz="800" dirty="0" err="1" smtClean="0">
                <a:latin typeface="Helvetica" pitchFamily="2" charset="0"/>
              </a:rPr>
              <a:t>Limbic</a:t>
            </a:r>
            <a:endParaRPr lang="de-DE" sz="800" dirty="0" smtClean="0">
              <a:latin typeface="Helvetica" pitchFamily="2" charset="0"/>
            </a:endParaRPr>
          </a:p>
          <a:p>
            <a:pPr>
              <a:lnSpc>
                <a:spcPct val="82000"/>
              </a:lnSpc>
            </a:pPr>
            <a:r>
              <a:rPr lang="de-DE" sz="800" dirty="0" err="1" smtClean="0">
                <a:latin typeface="Helvetica" pitchFamily="2" charset="0"/>
              </a:rPr>
              <a:t>Subcortical</a:t>
            </a:r>
            <a:r>
              <a:rPr lang="de-DE" sz="800" dirty="0" smtClean="0">
                <a:latin typeface="Helvetica" pitchFamily="2" charset="0"/>
              </a:rPr>
              <a:t> (Tian </a:t>
            </a:r>
            <a:r>
              <a:rPr lang="de-DE" sz="800" dirty="0" err="1" smtClean="0">
                <a:latin typeface="Helvetica" pitchFamily="2" charset="0"/>
              </a:rPr>
              <a:t>atlas</a:t>
            </a:r>
            <a:r>
              <a:rPr lang="de-DE" sz="800" dirty="0" smtClean="0">
                <a:latin typeface="Helvetica" pitchFamily="2" charset="0"/>
              </a:rPr>
              <a:t>)</a:t>
            </a:r>
          </a:p>
          <a:p>
            <a:pPr>
              <a:lnSpc>
                <a:spcPct val="82000"/>
              </a:lnSpc>
            </a:pPr>
            <a:endParaRPr lang="en-US" sz="800" dirty="0">
              <a:latin typeface="Helvetica" pitchFamily="2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0" y="6921643"/>
            <a:ext cx="828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Helvetica" pitchFamily="2" charset="0"/>
              </a:rPr>
              <a:t>c</a:t>
            </a:r>
            <a:r>
              <a:rPr lang="en-US" sz="1200" b="1" dirty="0" smtClean="0">
                <a:latin typeface="Helvetica" pitchFamily="2" charset="0"/>
              </a:rPr>
              <a:t>)</a:t>
            </a:r>
            <a:endParaRPr lang="en-US" sz="1200" b="1" dirty="0">
              <a:latin typeface="Helvetica" pitchFamily="2" charset="0"/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3601403" y="6108225"/>
            <a:ext cx="45719" cy="45719"/>
          </a:xfrm>
          <a:prstGeom prst="ellipse">
            <a:avLst/>
          </a:prstGeom>
          <a:solidFill>
            <a:srgbClr val="86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feld 25"/>
          <p:cNvSpPr txBox="1"/>
          <p:nvPr/>
        </p:nvSpPr>
        <p:spPr>
          <a:xfrm>
            <a:off x="3618136" y="5450389"/>
            <a:ext cx="5049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 smtClean="0">
                <a:latin typeface="Helvetica" pitchFamily="2" charset="0"/>
              </a:rPr>
              <a:t>Left</a:t>
            </a:r>
            <a:endParaRPr lang="de-DE" sz="800" dirty="0" smtClean="0">
              <a:latin typeface="Helvetica" pitchFamily="2" charset="0"/>
            </a:endParaRPr>
          </a:p>
          <a:p>
            <a:r>
              <a:rPr lang="de-DE" sz="800" dirty="0" err="1" smtClean="0">
                <a:latin typeface="Helvetica" pitchFamily="2" charset="0"/>
              </a:rPr>
              <a:t>Right</a:t>
            </a:r>
            <a:endParaRPr lang="en-US" sz="800" dirty="0">
              <a:latin typeface="Helvetica" pitchFamily="2" charset="0"/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3601403" y="6204845"/>
            <a:ext cx="45719" cy="45719"/>
          </a:xfrm>
          <a:prstGeom prst="ellipse">
            <a:avLst/>
          </a:prstGeom>
          <a:solidFill>
            <a:srgbClr val="33D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lipse 33"/>
          <p:cNvSpPr/>
          <p:nvPr/>
        </p:nvSpPr>
        <p:spPr>
          <a:xfrm>
            <a:off x="3601403" y="6305823"/>
            <a:ext cx="45719" cy="45719"/>
          </a:xfrm>
          <a:prstGeom prst="ellipse">
            <a:avLst/>
          </a:prstGeom>
          <a:solidFill>
            <a:srgbClr val="A26A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lipse 34"/>
          <p:cNvSpPr/>
          <p:nvPr/>
        </p:nvSpPr>
        <p:spPr>
          <a:xfrm>
            <a:off x="3601403" y="6404724"/>
            <a:ext cx="45719" cy="45719"/>
          </a:xfrm>
          <a:prstGeom prst="ellipse">
            <a:avLst/>
          </a:prstGeom>
          <a:solidFill>
            <a:srgbClr val="778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llipse 35"/>
          <p:cNvSpPr/>
          <p:nvPr/>
        </p:nvSpPr>
        <p:spPr>
          <a:xfrm>
            <a:off x="3601403" y="6511683"/>
            <a:ext cx="45719" cy="45719"/>
          </a:xfrm>
          <a:prstGeom prst="ellipse">
            <a:avLst/>
          </a:prstGeom>
          <a:solidFill>
            <a:srgbClr val="EDAB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lipse 36"/>
          <p:cNvSpPr/>
          <p:nvPr/>
        </p:nvSpPr>
        <p:spPr>
          <a:xfrm>
            <a:off x="3601403" y="6610246"/>
            <a:ext cx="45719" cy="45719"/>
          </a:xfrm>
          <a:prstGeom prst="ellipse">
            <a:avLst/>
          </a:prstGeom>
          <a:solidFill>
            <a:srgbClr val="FF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llipse 37"/>
          <p:cNvSpPr/>
          <p:nvPr/>
        </p:nvSpPr>
        <p:spPr>
          <a:xfrm>
            <a:off x="3601403" y="6707532"/>
            <a:ext cx="45719" cy="45719"/>
          </a:xfrm>
          <a:prstGeom prst="ellipse">
            <a:avLst/>
          </a:prstGeom>
          <a:solidFill>
            <a:srgbClr val="A2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llipse 38"/>
          <p:cNvSpPr/>
          <p:nvPr/>
        </p:nvSpPr>
        <p:spPr>
          <a:xfrm>
            <a:off x="3596309" y="6810254"/>
            <a:ext cx="45719" cy="45719"/>
          </a:xfrm>
          <a:prstGeom prst="ellipse">
            <a:avLst/>
          </a:prstGeom>
          <a:solidFill>
            <a:srgbClr val="F19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llipse 39"/>
          <p:cNvSpPr/>
          <p:nvPr/>
        </p:nvSpPr>
        <p:spPr>
          <a:xfrm>
            <a:off x="3596309" y="6907540"/>
            <a:ext cx="45719" cy="4571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Grafik 4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33" t="4167" r="19802" b="81866"/>
          <a:stretch/>
        </p:blipFill>
        <p:spPr>
          <a:xfrm>
            <a:off x="3494496" y="5508066"/>
            <a:ext cx="197774" cy="294393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1696403" y="4258319"/>
            <a:ext cx="4944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FF0000"/>
                </a:solidFill>
              </a:rPr>
              <a:t>Version 1</a:t>
            </a:r>
            <a:endParaRPr lang="en-US" sz="6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961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62"/>
          <a:stretch/>
        </p:blipFill>
        <p:spPr>
          <a:xfrm>
            <a:off x="1731111" y="1732543"/>
            <a:ext cx="2650390" cy="3725731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 rot="16200000">
            <a:off x="382568" y="3857135"/>
            <a:ext cx="2745212" cy="1949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753"/>
              </a:lnSpc>
            </a:pPr>
            <a:r>
              <a:rPr lang="de-DE" sz="800" dirty="0" err="1">
                <a:latin typeface="Helvetica" pitchFamily="2" charset="0"/>
              </a:rPr>
              <a:t>Predicted</a:t>
            </a:r>
            <a:r>
              <a:rPr lang="de-DE" sz="800" dirty="0">
                <a:latin typeface="Helvetica" pitchFamily="2" charset="0"/>
              </a:rPr>
              <a:t> </a:t>
            </a:r>
            <a:r>
              <a:rPr lang="de-DE" sz="800" dirty="0" err="1">
                <a:latin typeface="Helvetica" pitchFamily="2" charset="0"/>
              </a:rPr>
              <a:t>Probability</a:t>
            </a:r>
            <a:r>
              <a:rPr lang="de-DE" sz="800" dirty="0">
                <a:latin typeface="Helvetica" pitchFamily="2" charset="0"/>
              </a:rPr>
              <a:t> </a:t>
            </a:r>
            <a:r>
              <a:rPr lang="de-DE" sz="800" dirty="0" err="1">
                <a:latin typeface="Helvetica" pitchFamily="2" charset="0"/>
              </a:rPr>
              <a:t>of</a:t>
            </a:r>
            <a:r>
              <a:rPr lang="de-DE" sz="800" dirty="0">
                <a:latin typeface="Helvetica" pitchFamily="2" charset="0"/>
              </a:rPr>
              <a:t> </a:t>
            </a:r>
            <a:r>
              <a:rPr lang="de-DE" sz="800" dirty="0" err="1">
                <a:latin typeface="Helvetica" pitchFamily="2" charset="0"/>
              </a:rPr>
              <a:t>Cognitive</a:t>
            </a:r>
            <a:r>
              <a:rPr lang="de-DE" sz="800" dirty="0">
                <a:latin typeface="Helvetica" pitchFamily="2" charset="0"/>
              </a:rPr>
              <a:t> </a:t>
            </a:r>
            <a:r>
              <a:rPr lang="de-DE" sz="800" dirty="0" err="1">
                <a:latin typeface="Helvetica" pitchFamily="2" charset="0"/>
              </a:rPr>
              <a:t>Decline</a:t>
            </a:r>
            <a:r>
              <a:rPr lang="de-DE" sz="800" dirty="0">
                <a:latin typeface="Helvetica" pitchFamily="2" charset="0"/>
              </a:rPr>
              <a:t> [%]</a:t>
            </a:r>
            <a:endParaRPr lang="en-US" sz="800" baseline="-25000" dirty="0">
              <a:latin typeface="Helvetica" pitchFamily="2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111597" y="5347574"/>
            <a:ext cx="2095629" cy="1949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753"/>
              </a:lnSpc>
            </a:pPr>
            <a:r>
              <a:rPr lang="en-US" sz="800" dirty="0" smtClean="0">
                <a:latin typeface="Helvetica" pitchFamily="2" charset="0"/>
              </a:rPr>
              <a:t>FDG-PET-BPAD </a:t>
            </a:r>
            <a:r>
              <a:rPr lang="en-US" sz="800" dirty="0">
                <a:latin typeface="Helvetica" pitchFamily="2" charset="0"/>
              </a:rPr>
              <a:t>[years]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1220220" y="5248575"/>
            <a:ext cx="721475" cy="204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53"/>
              </a:lnSpc>
            </a:pPr>
            <a:r>
              <a:rPr lang="en-US" sz="1200" b="1" dirty="0">
                <a:latin typeface="Helvetica" pitchFamily="2" charset="0"/>
              </a:rPr>
              <a:t>a)</a:t>
            </a:r>
          </a:p>
        </p:txBody>
      </p:sp>
      <p:grpSp>
        <p:nvGrpSpPr>
          <p:cNvPr id="18" name="Gruppieren 17"/>
          <p:cNvGrpSpPr/>
          <p:nvPr/>
        </p:nvGrpSpPr>
        <p:grpSpPr>
          <a:xfrm>
            <a:off x="2313922" y="5644414"/>
            <a:ext cx="1690978" cy="346869"/>
            <a:chOff x="1168400" y="5765064"/>
            <a:chExt cx="1690978" cy="346869"/>
          </a:xfrm>
        </p:grpSpPr>
        <p:grpSp>
          <p:nvGrpSpPr>
            <p:cNvPr id="9" name="Gruppieren 8"/>
            <p:cNvGrpSpPr/>
            <p:nvPr/>
          </p:nvGrpSpPr>
          <p:grpSpPr>
            <a:xfrm>
              <a:off x="1168400" y="5765064"/>
              <a:ext cx="1690978" cy="346869"/>
              <a:chOff x="3626236" y="6132721"/>
              <a:chExt cx="2979484" cy="691041"/>
            </a:xfrm>
          </p:grpSpPr>
          <p:grpSp>
            <p:nvGrpSpPr>
              <p:cNvPr id="12" name="Gruppieren 11"/>
              <p:cNvGrpSpPr/>
              <p:nvPr/>
            </p:nvGrpSpPr>
            <p:grpSpPr>
              <a:xfrm>
                <a:off x="3626236" y="6132721"/>
                <a:ext cx="2979484" cy="691041"/>
                <a:chOff x="2503277" y="6162641"/>
                <a:chExt cx="2979484" cy="691041"/>
              </a:xfrm>
            </p:grpSpPr>
            <p:sp>
              <p:nvSpPr>
                <p:cNvPr id="14" name="Textfeld 13"/>
                <p:cNvSpPr txBox="1"/>
                <p:nvPr/>
              </p:nvSpPr>
              <p:spPr>
                <a:xfrm>
                  <a:off x="4587582" y="6162641"/>
                  <a:ext cx="895179" cy="5927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753"/>
                    </a:lnSpc>
                  </a:pPr>
                  <a:r>
                    <a:rPr lang="en-US" sz="800" dirty="0" smtClean="0">
                      <a:latin typeface="Helvetica" pitchFamily="2" charset="0"/>
                    </a:rPr>
                    <a:t>stable</a:t>
                  </a:r>
                  <a:endParaRPr lang="en-US" sz="800" dirty="0">
                    <a:latin typeface="Helvetica" pitchFamily="2" charset="0"/>
                  </a:endParaRPr>
                </a:p>
                <a:p>
                  <a:pPr>
                    <a:lnSpc>
                      <a:spcPts val="753"/>
                    </a:lnSpc>
                  </a:pPr>
                  <a:r>
                    <a:rPr lang="en-US" sz="800" dirty="0" smtClean="0">
                      <a:latin typeface="Helvetica" pitchFamily="2" charset="0"/>
                    </a:rPr>
                    <a:t>decline</a:t>
                  </a:r>
                  <a:endParaRPr lang="en-US" sz="800" dirty="0">
                    <a:latin typeface="Helvetica" pitchFamily="2" charset="0"/>
                  </a:endParaRPr>
                </a:p>
              </p:txBody>
            </p:sp>
            <p:sp>
              <p:nvSpPr>
                <p:cNvPr id="15" name="Textfeld 14"/>
                <p:cNvSpPr txBox="1"/>
                <p:nvPr/>
              </p:nvSpPr>
              <p:spPr>
                <a:xfrm>
                  <a:off x="2503277" y="6260961"/>
                  <a:ext cx="1970446" cy="5927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r">
                    <a:lnSpc>
                      <a:spcPts val="803"/>
                    </a:lnSpc>
                  </a:pPr>
                  <a:r>
                    <a:rPr lang="en-US" sz="800" dirty="0" smtClean="0">
                      <a:latin typeface="Helvetica" pitchFamily="2" charset="0"/>
                    </a:rPr>
                    <a:t>Cognitive category</a:t>
                  </a:r>
                  <a:endParaRPr lang="en-US" sz="800" dirty="0">
                    <a:latin typeface="Helvetica" pitchFamily="2" charset="0"/>
                  </a:endParaRPr>
                </a:p>
              </p:txBody>
            </p:sp>
          </p:grpSp>
          <p:sp>
            <p:nvSpPr>
              <p:cNvPr id="11" name="Rechteck 10"/>
              <p:cNvSpPr/>
              <p:nvPr/>
            </p:nvSpPr>
            <p:spPr>
              <a:xfrm rot="18900000">
                <a:off x="5623858" y="6459060"/>
                <a:ext cx="82522" cy="82522"/>
              </a:xfrm>
              <a:prstGeom prst="rect">
                <a:avLst/>
              </a:prstGeom>
              <a:solidFill>
                <a:srgbClr val="CCD3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</p:grpSp>
        <p:pic>
          <p:nvPicPr>
            <p:cNvPr id="16" name="Grafik 1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81" t="82007" r="86981" b="15096"/>
            <a:stretch/>
          </p:blipFill>
          <p:spPr>
            <a:xfrm>
              <a:off x="2276002" y="5806796"/>
              <a:ext cx="120651" cy="107950"/>
            </a:xfrm>
            <a:prstGeom prst="rect">
              <a:avLst/>
            </a:prstGeom>
          </p:spPr>
        </p:pic>
      </p:grpSp>
      <p:sp>
        <p:nvSpPr>
          <p:cNvPr id="17" name="Pfeil nach unten 16"/>
          <p:cNvSpPr/>
          <p:nvPr/>
        </p:nvSpPr>
        <p:spPr>
          <a:xfrm>
            <a:off x="3068344" y="1633258"/>
            <a:ext cx="156734" cy="2503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140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063"/>
          <a:stretch/>
        </p:blipFill>
        <p:spPr>
          <a:xfrm>
            <a:off x="1729588" y="1688628"/>
            <a:ext cx="2716660" cy="3776457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 rot="16200000">
            <a:off x="382568" y="3857135"/>
            <a:ext cx="2745212" cy="1949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753"/>
              </a:lnSpc>
            </a:pPr>
            <a:r>
              <a:rPr lang="de-DE" sz="800" dirty="0" err="1">
                <a:latin typeface="Helvetica" pitchFamily="2" charset="0"/>
              </a:rPr>
              <a:t>Predicted</a:t>
            </a:r>
            <a:r>
              <a:rPr lang="de-DE" sz="800" dirty="0">
                <a:latin typeface="Helvetica" pitchFamily="2" charset="0"/>
              </a:rPr>
              <a:t> </a:t>
            </a:r>
            <a:r>
              <a:rPr lang="de-DE" sz="800" dirty="0" err="1">
                <a:latin typeface="Helvetica" pitchFamily="2" charset="0"/>
              </a:rPr>
              <a:t>Probability</a:t>
            </a:r>
            <a:r>
              <a:rPr lang="de-DE" sz="800" dirty="0">
                <a:latin typeface="Helvetica" pitchFamily="2" charset="0"/>
              </a:rPr>
              <a:t> </a:t>
            </a:r>
            <a:r>
              <a:rPr lang="de-DE" sz="800" dirty="0" err="1">
                <a:latin typeface="Helvetica" pitchFamily="2" charset="0"/>
              </a:rPr>
              <a:t>of</a:t>
            </a:r>
            <a:r>
              <a:rPr lang="de-DE" sz="800" dirty="0">
                <a:latin typeface="Helvetica" pitchFamily="2" charset="0"/>
              </a:rPr>
              <a:t> </a:t>
            </a:r>
            <a:r>
              <a:rPr lang="de-DE" sz="800" dirty="0" smtClean="0">
                <a:latin typeface="Helvetica" pitchFamily="2" charset="0"/>
              </a:rPr>
              <a:t>Change in Diagnosis </a:t>
            </a:r>
            <a:r>
              <a:rPr lang="de-DE" sz="800" dirty="0">
                <a:latin typeface="Helvetica" pitchFamily="2" charset="0"/>
              </a:rPr>
              <a:t>[%]</a:t>
            </a:r>
            <a:endParaRPr lang="en-US" sz="800" baseline="-25000" dirty="0">
              <a:latin typeface="Helvetica" pitchFamily="2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111597" y="5347574"/>
            <a:ext cx="2095629" cy="1949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753"/>
              </a:lnSpc>
            </a:pPr>
            <a:r>
              <a:rPr lang="en-US" sz="800" dirty="0" smtClean="0">
                <a:latin typeface="Helvetica" pitchFamily="2" charset="0"/>
              </a:rPr>
              <a:t>FDG-PET BAG </a:t>
            </a:r>
            <a:r>
              <a:rPr lang="en-US" sz="800" dirty="0">
                <a:latin typeface="Helvetica" pitchFamily="2" charset="0"/>
              </a:rPr>
              <a:t>[years]</a:t>
            </a:r>
          </a:p>
        </p:txBody>
      </p:sp>
      <p:grpSp>
        <p:nvGrpSpPr>
          <p:cNvPr id="18" name="Gruppieren 17"/>
          <p:cNvGrpSpPr/>
          <p:nvPr/>
        </p:nvGrpSpPr>
        <p:grpSpPr>
          <a:xfrm>
            <a:off x="2313922" y="5644413"/>
            <a:ext cx="1690978" cy="297517"/>
            <a:chOff x="1168400" y="5765063"/>
            <a:chExt cx="1690978" cy="297517"/>
          </a:xfrm>
        </p:grpSpPr>
        <p:grpSp>
          <p:nvGrpSpPr>
            <p:cNvPr id="9" name="Gruppieren 8"/>
            <p:cNvGrpSpPr/>
            <p:nvPr/>
          </p:nvGrpSpPr>
          <p:grpSpPr>
            <a:xfrm>
              <a:off x="1168400" y="5765063"/>
              <a:ext cx="1690978" cy="297517"/>
              <a:chOff x="3626236" y="6132721"/>
              <a:chExt cx="2979484" cy="592721"/>
            </a:xfrm>
          </p:grpSpPr>
          <p:grpSp>
            <p:nvGrpSpPr>
              <p:cNvPr id="12" name="Gruppieren 11"/>
              <p:cNvGrpSpPr/>
              <p:nvPr/>
            </p:nvGrpSpPr>
            <p:grpSpPr>
              <a:xfrm>
                <a:off x="3626236" y="6132721"/>
                <a:ext cx="2979484" cy="592721"/>
                <a:chOff x="2503277" y="6162641"/>
                <a:chExt cx="2979484" cy="592721"/>
              </a:xfrm>
            </p:grpSpPr>
            <p:sp>
              <p:nvSpPr>
                <p:cNvPr id="14" name="Textfeld 13"/>
                <p:cNvSpPr txBox="1"/>
                <p:nvPr/>
              </p:nvSpPr>
              <p:spPr>
                <a:xfrm>
                  <a:off x="4587582" y="6162641"/>
                  <a:ext cx="895179" cy="5927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753"/>
                    </a:lnSpc>
                  </a:pPr>
                  <a:r>
                    <a:rPr lang="en-US" sz="800" dirty="0" smtClean="0">
                      <a:latin typeface="Helvetica" pitchFamily="2" charset="0"/>
                    </a:rPr>
                    <a:t>stable</a:t>
                  </a:r>
                  <a:endParaRPr lang="en-US" sz="800" dirty="0">
                    <a:latin typeface="Helvetica" pitchFamily="2" charset="0"/>
                  </a:endParaRPr>
                </a:p>
                <a:p>
                  <a:pPr>
                    <a:lnSpc>
                      <a:spcPts val="753"/>
                    </a:lnSpc>
                  </a:pPr>
                  <a:r>
                    <a:rPr lang="en-US" sz="800" dirty="0" smtClean="0">
                      <a:latin typeface="Helvetica" pitchFamily="2" charset="0"/>
                    </a:rPr>
                    <a:t>decline</a:t>
                  </a:r>
                  <a:endParaRPr lang="en-US" sz="800" dirty="0">
                    <a:latin typeface="Helvetica" pitchFamily="2" charset="0"/>
                  </a:endParaRPr>
                </a:p>
              </p:txBody>
            </p:sp>
            <p:sp>
              <p:nvSpPr>
                <p:cNvPr id="15" name="Textfeld 14"/>
                <p:cNvSpPr txBox="1"/>
                <p:nvPr/>
              </p:nvSpPr>
              <p:spPr>
                <a:xfrm>
                  <a:off x="2503277" y="6260961"/>
                  <a:ext cx="1970446" cy="38833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r">
                    <a:lnSpc>
                      <a:spcPts val="803"/>
                    </a:lnSpc>
                  </a:pPr>
                  <a:r>
                    <a:rPr lang="en-US" sz="800" dirty="0" smtClean="0">
                      <a:latin typeface="Helvetica" pitchFamily="2" charset="0"/>
                    </a:rPr>
                    <a:t>Cognitive outcome</a:t>
                  </a:r>
                  <a:endParaRPr lang="en-US" sz="800" dirty="0">
                    <a:latin typeface="Helvetica" pitchFamily="2" charset="0"/>
                  </a:endParaRPr>
                </a:p>
              </p:txBody>
            </p:sp>
          </p:grpSp>
          <p:sp>
            <p:nvSpPr>
              <p:cNvPr id="11" name="Rechteck 10"/>
              <p:cNvSpPr/>
              <p:nvPr/>
            </p:nvSpPr>
            <p:spPr>
              <a:xfrm rot="18900000">
                <a:off x="5623858" y="6459060"/>
                <a:ext cx="82522" cy="82522"/>
              </a:xfrm>
              <a:prstGeom prst="rect">
                <a:avLst/>
              </a:prstGeom>
              <a:solidFill>
                <a:srgbClr val="CCD3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</p:grpSp>
        <p:pic>
          <p:nvPicPr>
            <p:cNvPr id="16" name="Grafik 1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81" t="82007" r="86981" b="15096"/>
            <a:stretch/>
          </p:blipFill>
          <p:spPr>
            <a:xfrm>
              <a:off x="2276002" y="5806796"/>
              <a:ext cx="120651" cy="107950"/>
            </a:xfrm>
            <a:prstGeom prst="rect">
              <a:avLst/>
            </a:prstGeom>
          </p:spPr>
        </p:pic>
      </p:grpSp>
      <p:sp>
        <p:nvSpPr>
          <p:cNvPr id="17" name="Pfeil nach unten 16"/>
          <p:cNvSpPr/>
          <p:nvPr/>
        </p:nvSpPr>
        <p:spPr>
          <a:xfrm>
            <a:off x="3196342" y="1674277"/>
            <a:ext cx="156734" cy="25033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9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48"/>
          <a:stretch/>
        </p:blipFill>
        <p:spPr>
          <a:xfrm>
            <a:off x="1713265" y="1590872"/>
            <a:ext cx="2744968" cy="3874213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 rot="16200000">
            <a:off x="382568" y="3857135"/>
            <a:ext cx="2745212" cy="1949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753"/>
              </a:lnSpc>
            </a:pPr>
            <a:r>
              <a:rPr lang="de-DE" sz="800" dirty="0" err="1">
                <a:latin typeface="Helvetica" pitchFamily="2" charset="0"/>
              </a:rPr>
              <a:t>Predicted</a:t>
            </a:r>
            <a:r>
              <a:rPr lang="de-DE" sz="800" dirty="0">
                <a:latin typeface="Helvetica" pitchFamily="2" charset="0"/>
              </a:rPr>
              <a:t> </a:t>
            </a:r>
            <a:r>
              <a:rPr lang="de-DE" sz="800" dirty="0" err="1">
                <a:latin typeface="Helvetica" pitchFamily="2" charset="0"/>
              </a:rPr>
              <a:t>Probability</a:t>
            </a:r>
            <a:r>
              <a:rPr lang="de-DE" sz="800" dirty="0">
                <a:latin typeface="Helvetica" pitchFamily="2" charset="0"/>
              </a:rPr>
              <a:t> </a:t>
            </a:r>
            <a:r>
              <a:rPr lang="de-DE" sz="800" dirty="0" err="1">
                <a:latin typeface="Helvetica" pitchFamily="2" charset="0"/>
              </a:rPr>
              <a:t>of</a:t>
            </a:r>
            <a:r>
              <a:rPr lang="de-DE" sz="800" dirty="0">
                <a:latin typeface="Helvetica" pitchFamily="2" charset="0"/>
              </a:rPr>
              <a:t> </a:t>
            </a:r>
            <a:r>
              <a:rPr lang="de-DE" sz="800" dirty="0" smtClean="0">
                <a:latin typeface="Helvetica" pitchFamily="2" charset="0"/>
              </a:rPr>
              <a:t>Change in Diagnosis </a:t>
            </a:r>
            <a:r>
              <a:rPr lang="de-DE" sz="800" dirty="0">
                <a:latin typeface="Helvetica" pitchFamily="2" charset="0"/>
              </a:rPr>
              <a:t>[%]</a:t>
            </a:r>
            <a:endParaRPr lang="en-US" sz="800" baseline="-25000" dirty="0">
              <a:latin typeface="Helvetica" pitchFamily="2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111597" y="5347574"/>
            <a:ext cx="2095629" cy="1949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753"/>
              </a:lnSpc>
            </a:pPr>
            <a:r>
              <a:rPr lang="en-US" sz="800" dirty="0" smtClean="0">
                <a:latin typeface="Helvetica" pitchFamily="2" charset="0"/>
              </a:rPr>
              <a:t>MRI BAG </a:t>
            </a:r>
            <a:r>
              <a:rPr lang="en-US" sz="800" dirty="0">
                <a:latin typeface="Helvetica" pitchFamily="2" charset="0"/>
              </a:rPr>
              <a:t>[years]</a:t>
            </a:r>
          </a:p>
        </p:txBody>
      </p:sp>
      <p:grpSp>
        <p:nvGrpSpPr>
          <p:cNvPr id="18" name="Gruppieren 17"/>
          <p:cNvGrpSpPr/>
          <p:nvPr/>
        </p:nvGrpSpPr>
        <p:grpSpPr>
          <a:xfrm>
            <a:off x="2313922" y="5644413"/>
            <a:ext cx="1690978" cy="297517"/>
            <a:chOff x="1168400" y="5765063"/>
            <a:chExt cx="1690978" cy="297517"/>
          </a:xfrm>
        </p:grpSpPr>
        <p:grpSp>
          <p:nvGrpSpPr>
            <p:cNvPr id="9" name="Gruppieren 8"/>
            <p:cNvGrpSpPr/>
            <p:nvPr/>
          </p:nvGrpSpPr>
          <p:grpSpPr>
            <a:xfrm>
              <a:off x="1168400" y="5765063"/>
              <a:ext cx="1690978" cy="297517"/>
              <a:chOff x="3626236" y="6132721"/>
              <a:chExt cx="2979484" cy="592721"/>
            </a:xfrm>
          </p:grpSpPr>
          <p:grpSp>
            <p:nvGrpSpPr>
              <p:cNvPr id="12" name="Gruppieren 11"/>
              <p:cNvGrpSpPr/>
              <p:nvPr/>
            </p:nvGrpSpPr>
            <p:grpSpPr>
              <a:xfrm>
                <a:off x="3626236" y="6132721"/>
                <a:ext cx="2979484" cy="592721"/>
                <a:chOff x="2503277" y="6162641"/>
                <a:chExt cx="2979484" cy="592721"/>
              </a:xfrm>
            </p:grpSpPr>
            <p:sp>
              <p:nvSpPr>
                <p:cNvPr id="14" name="Textfeld 13"/>
                <p:cNvSpPr txBox="1"/>
                <p:nvPr/>
              </p:nvSpPr>
              <p:spPr>
                <a:xfrm>
                  <a:off x="4587582" y="6162641"/>
                  <a:ext cx="895179" cy="5927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753"/>
                    </a:lnSpc>
                  </a:pPr>
                  <a:r>
                    <a:rPr lang="en-US" sz="800" dirty="0" smtClean="0">
                      <a:latin typeface="Helvetica" pitchFamily="2" charset="0"/>
                    </a:rPr>
                    <a:t>stable</a:t>
                  </a:r>
                  <a:endParaRPr lang="en-US" sz="800" dirty="0">
                    <a:latin typeface="Helvetica" pitchFamily="2" charset="0"/>
                  </a:endParaRPr>
                </a:p>
                <a:p>
                  <a:pPr>
                    <a:lnSpc>
                      <a:spcPts val="753"/>
                    </a:lnSpc>
                  </a:pPr>
                  <a:r>
                    <a:rPr lang="en-US" sz="800" dirty="0" smtClean="0">
                      <a:latin typeface="Helvetica" pitchFamily="2" charset="0"/>
                    </a:rPr>
                    <a:t>decline</a:t>
                  </a:r>
                  <a:endParaRPr lang="en-US" sz="800" dirty="0">
                    <a:latin typeface="Helvetica" pitchFamily="2" charset="0"/>
                  </a:endParaRPr>
                </a:p>
              </p:txBody>
            </p:sp>
            <p:sp>
              <p:nvSpPr>
                <p:cNvPr id="15" name="Textfeld 14"/>
                <p:cNvSpPr txBox="1"/>
                <p:nvPr/>
              </p:nvSpPr>
              <p:spPr>
                <a:xfrm>
                  <a:off x="2503277" y="6260961"/>
                  <a:ext cx="1970446" cy="38833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r">
                    <a:lnSpc>
                      <a:spcPts val="803"/>
                    </a:lnSpc>
                  </a:pPr>
                  <a:r>
                    <a:rPr lang="en-US" sz="800" dirty="0" smtClean="0">
                      <a:latin typeface="Helvetica" pitchFamily="2" charset="0"/>
                    </a:rPr>
                    <a:t>Cognitive outcome</a:t>
                  </a:r>
                  <a:endParaRPr lang="en-US" sz="800" dirty="0">
                    <a:latin typeface="Helvetica" pitchFamily="2" charset="0"/>
                  </a:endParaRPr>
                </a:p>
              </p:txBody>
            </p:sp>
          </p:grpSp>
          <p:sp>
            <p:nvSpPr>
              <p:cNvPr id="11" name="Rechteck 10"/>
              <p:cNvSpPr/>
              <p:nvPr/>
            </p:nvSpPr>
            <p:spPr>
              <a:xfrm rot="18900000">
                <a:off x="5623858" y="6459060"/>
                <a:ext cx="82522" cy="82522"/>
              </a:xfrm>
              <a:prstGeom prst="rect">
                <a:avLst/>
              </a:prstGeom>
              <a:solidFill>
                <a:srgbClr val="CCD3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</p:grpSp>
        <p:pic>
          <p:nvPicPr>
            <p:cNvPr id="16" name="Grafik 1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81" t="82007" r="86981" b="15096"/>
            <a:stretch/>
          </p:blipFill>
          <p:spPr>
            <a:xfrm>
              <a:off x="2276002" y="5806796"/>
              <a:ext cx="120651" cy="107950"/>
            </a:xfrm>
            <a:prstGeom prst="rect">
              <a:avLst/>
            </a:prstGeom>
          </p:spPr>
        </p:pic>
      </p:grpSp>
      <p:sp>
        <p:nvSpPr>
          <p:cNvPr id="17" name="Pfeil nach unten 16"/>
          <p:cNvSpPr/>
          <p:nvPr/>
        </p:nvSpPr>
        <p:spPr>
          <a:xfrm>
            <a:off x="3354864" y="1525298"/>
            <a:ext cx="156734" cy="25033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496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9"/>
          <a:stretch/>
        </p:blipFill>
        <p:spPr>
          <a:xfrm>
            <a:off x="3477986" y="2993570"/>
            <a:ext cx="2641827" cy="2933701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96" y="2993570"/>
            <a:ext cx="2933701" cy="2933701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-217714" y="2634343"/>
            <a:ext cx="1027979" cy="3292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feld 10"/>
          <p:cNvSpPr txBox="1"/>
          <p:nvPr/>
        </p:nvSpPr>
        <p:spPr>
          <a:xfrm>
            <a:off x="-81713" y="3172289"/>
            <a:ext cx="897421" cy="2491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675" dirty="0">
                <a:latin typeface="Helvetica" pitchFamily="2" charset="0"/>
              </a:rPr>
              <a:t>Education</a:t>
            </a:r>
          </a:p>
          <a:p>
            <a:pPr algn="r">
              <a:lnSpc>
                <a:spcPct val="110000"/>
              </a:lnSpc>
            </a:pPr>
            <a:endParaRPr lang="en-US" sz="675" dirty="0">
              <a:latin typeface="Helvetica" pitchFamily="2" charset="0"/>
            </a:endParaRPr>
          </a:p>
          <a:p>
            <a:pPr algn="r">
              <a:lnSpc>
                <a:spcPct val="110000"/>
              </a:lnSpc>
            </a:pPr>
            <a:endParaRPr lang="en-US" sz="675" dirty="0">
              <a:latin typeface="Helvetica" pitchFamily="2" charset="0"/>
            </a:endParaRPr>
          </a:p>
          <a:p>
            <a:pPr algn="r">
              <a:lnSpc>
                <a:spcPct val="110000"/>
              </a:lnSpc>
            </a:pPr>
            <a:endParaRPr lang="en-US" sz="675" dirty="0">
              <a:latin typeface="Helvetica" pitchFamily="2" charset="0"/>
            </a:endParaRPr>
          </a:p>
          <a:p>
            <a:pPr algn="r">
              <a:lnSpc>
                <a:spcPct val="110000"/>
              </a:lnSpc>
            </a:pPr>
            <a:r>
              <a:rPr lang="en-US" sz="675" dirty="0">
                <a:latin typeface="Helvetica" pitchFamily="2" charset="0"/>
              </a:rPr>
              <a:t>PET-BPAD</a:t>
            </a:r>
          </a:p>
          <a:p>
            <a:pPr algn="r">
              <a:lnSpc>
                <a:spcPct val="110000"/>
              </a:lnSpc>
            </a:pPr>
            <a:endParaRPr lang="en-US" sz="675" dirty="0">
              <a:latin typeface="Helvetica" pitchFamily="2" charset="0"/>
            </a:endParaRPr>
          </a:p>
          <a:p>
            <a:pPr algn="r">
              <a:lnSpc>
                <a:spcPct val="110000"/>
              </a:lnSpc>
            </a:pPr>
            <a:endParaRPr lang="en-US" sz="675" dirty="0">
              <a:latin typeface="Helvetica" pitchFamily="2" charset="0"/>
            </a:endParaRPr>
          </a:p>
          <a:p>
            <a:pPr algn="r">
              <a:lnSpc>
                <a:spcPct val="110000"/>
              </a:lnSpc>
            </a:pPr>
            <a:endParaRPr lang="en-US" sz="675" dirty="0">
              <a:latin typeface="Helvetica" pitchFamily="2" charset="0"/>
            </a:endParaRPr>
          </a:p>
          <a:p>
            <a:pPr algn="r">
              <a:lnSpc>
                <a:spcPct val="110000"/>
              </a:lnSpc>
            </a:pPr>
            <a:r>
              <a:rPr lang="en-US" sz="675" dirty="0">
                <a:latin typeface="Helvetica" pitchFamily="2" charset="0"/>
              </a:rPr>
              <a:t>MRI-BPAD</a:t>
            </a:r>
          </a:p>
          <a:p>
            <a:pPr algn="r">
              <a:lnSpc>
                <a:spcPct val="110000"/>
              </a:lnSpc>
            </a:pPr>
            <a:endParaRPr lang="en-US" sz="675" dirty="0">
              <a:latin typeface="Helvetica" pitchFamily="2" charset="0"/>
            </a:endParaRPr>
          </a:p>
          <a:p>
            <a:pPr algn="r">
              <a:lnSpc>
                <a:spcPct val="110000"/>
              </a:lnSpc>
            </a:pPr>
            <a:endParaRPr lang="en-US" sz="675" dirty="0">
              <a:latin typeface="Helvetica" pitchFamily="2" charset="0"/>
            </a:endParaRPr>
          </a:p>
          <a:p>
            <a:pPr algn="r">
              <a:lnSpc>
                <a:spcPct val="110000"/>
              </a:lnSpc>
            </a:pPr>
            <a:endParaRPr lang="en-US" sz="675" dirty="0">
              <a:latin typeface="Helvetica" pitchFamily="2" charset="0"/>
            </a:endParaRPr>
          </a:p>
          <a:p>
            <a:pPr algn="r">
              <a:lnSpc>
                <a:spcPct val="110000"/>
              </a:lnSpc>
            </a:pPr>
            <a:r>
              <a:rPr lang="en-US" sz="675" dirty="0">
                <a:latin typeface="Helvetica" pitchFamily="2" charset="0"/>
              </a:rPr>
              <a:t>APOE-e4 carrier</a:t>
            </a:r>
          </a:p>
          <a:p>
            <a:pPr algn="r">
              <a:lnSpc>
                <a:spcPct val="110000"/>
              </a:lnSpc>
            </a:pPr>
            <a:endParaRPr lang="en-US" sz="675" dirty="0">
              <a:latin typeface="Helvetica" pitchFamily="2" charset="0"/>
            </a:endParaRPr>
          </a:p>
          <a:p>
            <a:pPr algn="r">
              <a:lnSpc>
                <a:spcPct val="110000"/>
              </a:lnSpc>
            </a:pPr>
            <a:endParaRPr lang="en-US" sz="675" dirty="0">
              <a:latin typeface="Helvetica" pitchFamily="2" charset="0"/>
            </a:endParaRPr>
          </a:p>
          <a:p>
            <a:pPr algn="r">
              <a:lnSpc>
                <a:spcPct val="110000"/>
              </a:lnSpc>
            </a:pPr>
            <a:endParaRPr lang="en-US" sz="675" dirty="0">
              <a:latin typeface="Helvetica" pitchFamily="2" charset="0"/>
            </a:endParaRPr>
          </a:p>
          <a:p>
            <a:pPr algn="r">
              <a:lnSpc>
                <a:spcPct val="110000"/>
              </a:lnSpc>
            </a:pPr>
            <a:r>
              <a:rPr lang="en-US" sz="675" dirty="0">
                <a:latin typeface="Helvetica" pitchFamily="2" charset="0"/>
              </a:rPr>
              <a:t>A</a:t>
            </a:r>
            <a:r>
              <a:rPr lang="el-GR" sz="675" dirty="0">
                <a:latin typeface="Helvetica" pitchFamily="2" charset="0"/>
              </a:rPr>
              <a:t>β</a:t>
            </a:r>
            <a:r>
              <a:rPr lang="de-DE" sz="675" dirty="0">
                <a:latin typeface="Helvetica" pitchFamily="2" charset="0"/>
              </a:rPr>
              <a:t>+</a:t>
            </a:r>
          </a:p>
          <a:p>
            <a:pPr algn="r">
              <a:lnSpc>
                <a:spcPct val="110000"/>
              </a:lnSpc>
            </a:pPr>
            <a:endParaRPr lang="de-DE" sz="675" dirty="0">
              <a:latin typeface="Helvetica" pitchFamily="2" charset="0"/>
            </a:endParaRPr>
          </a:p>
          <a:p>
            <a:pPr algn="r">
              <a:lnSpc>
                <a:spcPct val="110000"/>
              </a:lnSpc>
            </a:pPr>
            <a:endParaRPr lang="de-DE" sz="675" dirty="0">
              <a:latin typeface="Helvetica" pitchFamily="2" charset="0"/>
            </a:endParaRPr>
          </a:p>
          <a:p>
            <a:pPr algn="r">
              <a:lnSpc>
                <a:spcPct val="110000"/>
              </a:lnSpc>
            </a:pPr>
            <a:endParaRPr lang="de-DE" sz="675" dirty="0">
              <a:latin typeface="Helvetica" pitchFamily="2" charset="0"/>
            </a:endParaRPr>
          </a:p>
          <a:p>
            <a:pPr algn="r">
              <a:lnSpc>
                <a:spcPct val="110000"/>
              </a:lnSpc>
            </a:pPr>
            <a:r>
              <a:rPr lang="de-DE" sz="675" dirty="0">
                <a:latin typeface="Helvetica" pitchFamily="2" charset="0"/>
              </a:rPr>
              <a:t>A</a:t>
            </a:r>
            <a:r>
              <a:rPr lang="el-GR" sz="675" dirty="0">
                <a:latin typeface="Helvetica" pitchFamily="2" charset="0"/>
              </a:rPr>
              <a:t>β</a:t>
            </a:r>
            <a:r>
              <a:rPr lang="de-DE" sz="675" dirty="0">
                <a:latin typeface="Helvetica" pitchFamily="2" charset="0"/>
              </a:rPr>
              <a:t> NA</a:t>
            </a:r>
            <a:endParaRPr lang="en-US" sz="675" dirty="0">
              <a:latin typeface="Helvetica" pitchFamily="2" charset="0"/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1101725" y="3257549"/>
            <a:ext cx="57150" cy="603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/>
          <p:cNvSpPr/>
          <p:nvPr/>
        </p:nvSpPr>
        <p:spPr>
          <a:xfrm>
            <a:off x="3806825" y="3257549"/>
            <a:ext cx="57150" cy="603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/>
          <p:cNvSpPr/>
          <p:nvPr/>
        </p:nvSpPr>
        <p:spPr>
          <a:xfrm>
            <a:off x="1130300" y="3702049"/>
            <a:ext cx="57150" cy="603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/>
          <p:cNvSpPr/>
          <p:nvPr/>
        </p:nvSpPr>
        <p:spPr>
          <a:xfrm>
            <a:off x="3870325" y="3702049"/>
            <a:ext cx="57150" cy="603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/>
          <p:cNvSpPr/>
          <p:nvPr/>
        </p:nvSpPr>
        <p:spPr>
          <a:xfrm>
            <a:off x="4034131" y="5051424"/>
            <a:ext cx="57150" cy="603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/>
          <p:cNvSpPr/>
          <p:nvPr/>
        </p:nvSpPr>
        <p:spPr>
          <a:xfrm>
            <a:off x="3691231" y="5499099"/>
            <a:ext cx="57150" cy="603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e 22"/>
          <p:cNvSpPr/>
          <p:nvPr/>
        </p:nvSpPr>
        <p:spPr>
          <a:xfrm>
            <a:off x="1177925" y="5499099"/>
            <a:ext cx="57150" cy="603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feld 23"/>
          <p:cNvSpPr txBox="1"/>
          <p:nvPr/>
        </p:nvSpPr>
        <p:spPr>
          <a:xfrm>
            <a:off x="5282218" y="3047651"/>
            <a:ext cx="9184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E0E0E0"/>
                </a:solidFill>
              </a:rPr>
              <a:t>Sample 2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2551739" y="3047498"/>
            <a:ext cx="9184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E0E0E0"/>
                </a:solidFill>
              </a:rPr>
              <a:t>Sample 1</a:t>
            </a:r>
          </a:p>
        </p:txBody>
      </p:sp>
    </p:spTree>
    <p:extLst>
      <p:ext uri="{BB962C8B-B14F-4D97-AF65-F5344CB8AC3E}">
        <p14:creationId xmlns:p14="http://schemas.microsoft.com/office/powerpoint/2010/main" val="2495058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3" name="Ellipse 42"/>
          <p:cNvSpPr/>
          <p:nvPr/>
        </p:nvSpPr>
        <p:spPr>
          <a:xfrm>
            <a:off x="1113125" y="4575944"/>
            <a:ext cx="56882" cy="568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6" name="Ellipse 45"/>
          <p:cNvSpPr/>
          <p:nvPr/>
        </p:nvSpPr>
        <p:spPr>
          <a:xfrm>
            <a:off x="1265525" y="4728344"/>
            <a:ext cx="56882" cy="568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47" name="Grafik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313" y="3368656"/>
            <a:ext cx="6852498" cy="3048264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545993" y="4157908"/>
            <a:ext cx="44500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OLD</a:t>
            </a:r>
            <a:endParaRPr 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814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624" y="2278720"/>
            <a:ext cx="1737305" cy="1767072"/>
          </a:xfrm>
          <a:prstGeom prst="rect">
            <a:avLst/>
          </a:prstGeom>
        </p:spPr>
      </p:pic>
      <p:grpSp>
        <p:nvGrpSpPr>
          <p:cNvPr id="50" name="Gruppieren 49"/>
          <p:cNvGrpSpPr/>
          <p:nvPr/>
        </p:nvGrpSpPr>
        <p:grpSpPr>
          <a:xfrm>
            <a:off x="2869042" y="3783996"/>
            <a:ext cx="2771443" cy="912826"/>
            <a:chOff x="2959947" y="3791374"/>
            <a:chExt cx="2771443" cy="912826"/>
          </a:xfrm>
        </p:grpSpPr>
        <p:pic>
          <p:nvPicPr>
            <p:cNvPr id="22" name="Grafik 2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9" t="54689" r="64406"/>
            <a:stretch/>
          </p:blipFill>
          <p:spPr>
            <a:xfrm>
              <a:off x="2959947" y="3791374"/>
              <a:ext cx="1215615" cy="890824"/>
            </a:xfrm>
            <a:prstGeom prst="rect">
              <a:avLst/>
            </a:prstGeom>
          </p:spPr>
        </p:pic>
        <p:pic>
          <p:nvPicPr>
            <p:cNvPr id="45" name="Grafik 4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114" t="54440" r="1452"/>
            <a:stretch/>
          </p:blipFill>
          <p:spPr>
            <a:xfrm>
              <a:off x="4311495" y="3791374"/>
              <a:ext cx="1419895" cy="912826"/>
            </a:xfrm>
            <a:prstGeom prst="rect">
              <a:avLst/>
            </a:prstGeom>
          </p:spPr>
        </p:pic>
      </p:grpSp>
      <p:pic>
        <p:nvPicPr>
          <p:cNvPr id="11" name="Grafik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72" y="2284922"/>
            <a:ext cx="1699665" cy="1728787"/>
          </a:xfrm>
          <a:prstGeom prst="rect">
            <a:avLst/>
          </a:prstGeom>
        </p:spPr>
      </p:pic>
      <p:grpSp>
        <p:nvGrpSpPr>
          <p:cNvPr id="31" name="Gruppieren 30"/>
          <p:cNvGrpSpPr/>
          <p:nvPr/>
        </p:nvGrpSpPr>
        <p:grpSpPr>
          <a:xfrm>
            <a:off x="352470" y="3750226"/>
            <a:ext cx="2476804" cy="918461"/>
            <a:chOff x="777922" y="3886355"/>
            <a:chExt cx="1930477" cy="715870"/>
          </a:xfrm>
        </p:grpSpPr>
        <p:pic>
          <p:nvPicPr>
            <p:cNvPr id="30" name="Grafik 2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7" t="56042" r="64328"/>
            <a:stretch/>
          </p:blipFill>
          <p:spPr>
            <a:xfrm>
              <a:off x="777922" y="3918686"/>
              <a:ext cx="877050" cy="666896"/>
            </a:xfrm>
            <a:prstGeom prst="rect">
              <a:avLst/>
            </a:prstGeom>
          </p:spPr>
        </p:pic>
        <p:pic>
          <p:nvPicPr>
            <p:cNvPr id="42" name="Grafik 4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34" t="52745" r="5330"/>
            <a:stretch/>
          </p:blipFill>
          <p:spPr>
            <a:xfrm>
              <a:off x="1777157" y="3886355"/>
              <a:ext cx="931242" cy="715870"/>
            </a:xfrm>
            <a:prstGeom prst="rect">
              <a:avLst/>
            </a:prstGeom>
          </p:spPr>
        </p:pic>
      </p:grpSp>
      <p:sp>
        <p:nvSpPr>
          <p:cNvPr id="6" name="Textfeld 5"/>
          <p:cNvSpPr txBox="1"/>
          <p:nvPr/>
        </p:nvSpPr>
        <p:spPr>
          <a:xfrm>
            <a:off x="980946" y="3640005"/>
            <a:ext cx="1234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Helvetica" pitchFamily="2" charset="0"/>
              </a:rPr>
              <a:t>FDG-PET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763940" y="3640004"/>
            <a:ext cx="828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Helvetica" pitchFamily="2" charset="0"/>
              </a:rPr>
              <a:t>MRI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609570" y="4535790"/>
            <a:ext cx="828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Helvetica" pitchFamily="2" charset="0"/>
              </a:rPr>
              <a:t>b)</a:t>
            </a:r>
          </a:p>
        </p:txBody>
      </p:sp>
      <p:sp>
        <p:nvSpPr>
          <p:cNvPr id="19" name="Rechteck 18"/>
          <p:cNvSpPr/>
          <p:nvPr/>
        </p:nvSpPr>
        <p:spPr>
          <a:xfrm>
            <a:off x="1898380" y="7258390"/>
            <a:ext cx="1135923" cy="1062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/>
          <p:cNvSpPr txBox="1"/>
          <p:nvPr/>
        </p:nvSpPr>
        <p:spPr>
          <a:xfrm>
            <a:off x="0" y="4535790"/>
            <a:ext cx="828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Helvetica" pitchFamily="2" charset="0"/>
              </a:rPr>
              <a:t>a)</a:t>
            </a:r>
          </a:p>
        </p:txBody>
      </p:sp>
    </p:spTree>
    <p:extLst>
      <p:ext uri="{BB962C8B-B14F-4D97-AF65-F5344CB8AC3E}">
        <p14:creationId xmlns:p14="http://schemas.microsoft.com/office/powerpoint/2010/main" val="2356421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38"/>
          <a:stretch/>
        </p:blipFill>
        <p:spPr>
          <a:xfrm>
            <a:off x="1558555" y="2777134"/>
            <a:ext cx="2794704" cy="3409745"/>
          </a:xfrm>
          <a:prstGeom prst="rect">
            <a:avLst/>
          </a:prstGeom>
        </p:spPr>
      </p:pic>
      <p:sp>
        <p:nvSpPr>
          <p:cNvPr id="30" name="Textfeld 29"/>
          <p:cNvSpPr txBox="1"/>
          <p:nvPr/>
        </p:nvSpPr>
        <p:spPr>
          <a:xfrm>
            <a:off x="3519534" y="6243898"/>
            <a:ext cx="650924" cy="2975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ts val="844"/>
              </a:lnSpc>
            </a:pPr>
            <a:r>
              <a:rPr lang="en-US" sz="800" dirty="0">
                <a:latin typeface="Helvetica" pitchFamily="2" charset="0"/>
              </a:rPr>
              <a:t>FDG-PET</a:t>
            </a:r>
          </a:p>
          <a:p>
            <a:pPr>
              <a:lnSpc>
                <a:spcPts val="844"/>
              </a:lnSpc>
            </a:pPr>
            <a:r>
              <a:rPr lang="en-US" sz="800" dirty="0">
                <a:latin typeface="Helvetica" pitchFamily="2" charset="0"/>
              </a:rPr>
              <a:t>MRI</a:t>
            </a:r>
          </a:p>
        </p:txBody>
      </p:sp>
      <p:sp>
        <p:nvSpPr>
          <p:cNvPr id="31" name="Rechteck 30"/>
          <p:cNvSpPr/>
          <p:nvPr/>
        </p:nvSpPr>
        <p:spPr>
          <a:xfrm>
            <a:off x="3387304" y="6284545"/>
            <a:ext cx="155517" cy="78516"/>
          </a:xfrm>
          <a:prstGeom prst="rect">
            <a:avLst/>
          </a:prstGeom>
          <a:solidFill>
            <a:srgbClr val="FFD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2" name="Rechteck 31"/>
          <p:cNvSpPr/>
          <p:nvPr/>
        </p:nvSpPr>
        <p:spPr>
          <a:xfrm>
            <a:off x="3387304" y="6388623"/>
            <a:ext cx="155517" cy="78516"/>
          </a:xfrm>
          <a:prstGeom prst="rect">
            <a:avLst/>
          </a:prstGeom>
          <a:solidFill>
            <a:srgbClr val="CC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grpSp>
        <p:nvGrpSpPr>
          <p:cNvPr id="33" name="Gruppieren 32"/>
          <p:cNvGrpSpPr/>
          <p:nvPr/>
        </p:nvGrpSpPr>
        <p:grpSpPr>
          <a:xfrm>
            <a:off x="1622634" y="6238595"/>
            <a:ext cx="1233200" cy="297517"/>
            <a:chOff x="3400523" y="6240476"/>
            <a:chExt cx="2192355" cy="528918"/>
          </a:xfrm>
        </p:grpSpPr>
        <p:sp>
          <p:nvSpPr>
            <p:cNvPr id="34" name="Textfeld 33"/>
            <p:cNvSpPr txBox="1"/>
            <p:nvPr/>
          </p:nvSpPr>
          <p:spPr>
            <a:xfrm>
              <a:off x="4556750" y="6240476"/>
              <a:ext cx="1036128" cy="5289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ts val="844"/>
                </a:lnSpc>
              </a:pPr>
              <a:r>
                <a:rPr lang="en-US" sz="800" dirty="0">
                  <a:latin typeface="Helvetica" pitchFamily="2" charset="0"/>
                </a:rPr>
                <a:t>Male</a:t>
              </a:r>
            </a:p>
            <a:p>
              <a:pPr>
                <a:lnSpc>
                  <a:spcPts val="844"/>
                </a:lnSpc>
              </a:pPr>
              <a:r>
                <a:rPr lang="en-US" sz="800" dirty="0">
                  <a:latin typeface="Helvetica" pitchFamily="2" charset="0"/>
                </a:rPr>
                <a:t>Female</a:t>
              </a:r>
            </a:p>
          </p:txBody>
        </p:sp>
        <p:sp>
          <p:nvSpPr>
            <p:cNvPr id="35" name="Textfeld 34"/>
            <p:cNvSpPr txBox="1"/>
            <p:nvPr/>
          </p:nvSpPr>
          <p:spPr>
            <a:xfrm>
              <a:off x="3400523" y="6311564"/>
              <a:ext cx="1073196" cy="369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>
                <a:lnSpc>
                  <a:spcPts val="900"/>
                </a:lnSpc>
              </a:pPr>
              <a:r>
                <a:rPr lang="en-US" sz="800" dirty="0">
                  <a:latin typeface="Helvetica" pitchFamily="2" charset="0"/>
                </a:rPr>
                <a:t>Sex</a:t>
              </a:r>
            </a:p>
          </p:txBody>
        </p:sp>
      </p:grpSp>
      <p:pic>
        <p:nvPicPr>
          <p:cNvPr id="36" name="Grafik 3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89" t="44538" r="14837" b="48174"/>
          <a:stretch/>
        </p:blipFill>
        <p:spPr>
          <a:xfrm>
            <a:off x="2218787" y="6224979"/>
            <a:ext cx="88106" cy="361819"/>
          </a:xfrm>
          <a:prstGeom prst="rect">
            <a:avLst/>
          </a:prstGeom>
        </p:spPr>
      </p:pic>
      <p:cxnSp>
        <p:nvCxnSpPr>
          <p:cNvPr id="37" name="Gerader Verbinder 36"/>
          <p:cNvCxnSpPr/>
          <p:nvPr/>
        </p:nvCxnSpPr>
        <p:spPr>
          <a:xfrm flipH="1" flipV="1">
            <a:off x="3471690" y="6323923"/>
            <a:ext cx="71131" cy="83"/>
          </a:xfrm>
          <a:prstGeom prst="line">
            <a:avLst/>
          </a:prstGeom>
          <a:ln w="28575">
            <a:solidFill>
              <a:srgbClr val="FF76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/>
          <p:nvPr/>
        </p:nvCxnSpPr>
        <p:spPr>
          <a:xfrm>
            <a:off x="3406592" y="6323803"/>
            <a:ext cx="19268" cy="120"/>
          </a:xfrm>
          <a:prstGeom prst="line">
            <a:avLst/>
          </a:prstGeom>
          <a:ln w="28575">
            <a:solidFill>
              <a:srgbClr val="FF76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/>
          <p:nvPr/>
        </p:nvCxnSpPr>
        <p:spPr>
          <a:xfrm flipH="1" flipV="1">
            <a:off x="3471251" y="6428936"/>
            <a:ext cx="71131" cy="83"/>
          </a:xfrm>
          <a:prstGeom prst="line">
            <a:avLst/>
          </a:prstGeom>
          <a:ln w="28575">
            <a:solidFill>
              <a:srgbClr val="008B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/>
          <p:nvPr/>
        </p:nvCxnSpPr>
        <p:spPr>
          <a:xfrm>
            <a:off x="3406153" y="6428817"/>
            <a:ext cx="19268" cy="120"/>
          </a:xfrm>
          <a:prstGeom prst="line">
            <a:avLst/>
          </a:prstGeom>
          <a:ln w="28575">
            <a:solidFill>
              <a:srgbClr val="008B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>
            <a:off x="2756649" y="6283884"/>
            <a:ext cx="603674" cy="20774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ts val="900"/>
              </a:lnSpc>
            </a:pPr>
            <a:r>
              <a:rPr lang="en-US" sz="800" dirty="0">
                <a:latin typeface="Helvetica" pitchFamily="2" charset="0"/>
              </a:rPr>
              <a:t>Modality</a:t>
            </a:r>
          </a:p>
        </p:txBody>
      </p:sp>
      <p:sp>
        <p:nvSpPr>
          <p:cNvPr id="43" name="Textfeld 42"/>
          <p:cNvSpPr txBox="1"/>
          <p:nvPr/>
        </p:nvSpPr>
        <p:spPr>
          <a:xfrm rot="16200000">
            <a:off x="58764" y="4231090"/>
            <a:ext cx="3076346" cy="1949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844"/>
              </a:lnSpc>
            </a:pPr>
            <a:r>
              <a:rPr lang="de-DE" sz="800" dirty="0">
                <a:latin typeface="Helvetica" pitchFamily="2" charset="0"/>
              </a:rPr>
              <a:t>ADNI_MEM</a:t>
            </a:r>
            <a:endParaRPr lang="en-US" sz="800" baseline="-25000" dirty="0">
              <a:latin typeface="Helvetica" pitchFamily="2" charset="0"/>
            </a:endParaRPr>
          </a:p>
        </p:txBody>
      </p:sp>
      <p:sp>
        <p:nvSpPr>
          <p:cNvPr id="45" name="Textfeld 44"/>
          <p:cNvSpPr txBox="1"/>
          <p:nvPr/>
        </p:nvSpPr>
        <p:spPr>
          <a:xfrm>
            <a:off x="1765893" y="5576957"/>
            <a:ext cx="918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0E0E0"/>
                </a:solidFill>
              </a:rPr>
              <a:t>MCI</a:t>
            </a:r>
          </a:p>
        </p:txBody>
      </p:sp>
      <p:sp>
        <p:nvSpPr>
          <p:cNvPr id="48" name="Rechteck 47"/>
          <p:cNvSpPr/>
          <p:nvPr/>
        </p:nvSpPr>
        <p:spPr>
          <a:xfrm>
            <a:off x="2576633" y="6030706"/>
            <a:ext cx="1224895" cy="141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49" name="Textfeld 48"/>
          <p:cNvSpPr txBox="1"/>
          <p:nvPr/>
        </p:nvSpPr>
        <p:spPr>
          <a:xfrm>
            <a:off x="1756288" y="5983330"/>
            <a:ext cx="2585348" cy="1949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844"/>
              </a:lnSpc>
            </a:pPr>
            <a:r>
              <a:rPr lang="en-US" sz="800" dirty="0">
                <a:latin typeface="Helvetica" pitchFamily="2" charset="0"/>
              </a:rPr>
              <a:t>BPAD [years]</a:t>
            </a:r>
          </a:p>
        </p:txBody>
      </p:sp>
      <p:sp>
        <p:nvSpPr>
          <p:cNvPr id="52" name="Textfeld 51"/>
          <p:cNvSpPr txBox="1"/>
          <p:nvPr/>
        </p:nvSpPr>
        <p:spPr>
          <a:xfrm>
            <a:off x="3652717" y="5515402"/>
            <a:ext cx="810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dirty="0">
                <a:solidFill>
                  <a:srgbClr val="32A1A1"/>
                </a:solidFill>
                <a:latin typeface="Helvetica" pitchFamily="2" charset="0"/>
              </a:rPr>
              <a:t>ρ</a:t>
            </a:r>
            <a:r>
              <a:rPr lang="de-DE" sz="800" dirty="0" smtClean="0">
                <a:solidFill>
                  <a:srgbClr val="32A1A1"/>
                </a:solidFill>
                <a:latin typeface="Helvetica" pitchFamily="2" charset="0"/>
              </a:rPr>
              <a:t> = -.391**</a:t>
            </a:r>
          </a:p>
          <a:p>
            <a:r>
              <a:rPr lang="el-GR" sz="800" dirty="0">
                <a:solidFill>
                  <a:srgbClr val="FF7643"/>
                </a:solidFill>
                <a:latin typeface="Helvetica" pitchFamily="2" charset="0"/>
              </a:rPr>
              <a:t>ρ</a:t>
            </a:r>
            <a:r>
              <a:rPr lang="de-DE" sz="800" dirty="0" smtClean="0">
                <a:solidFill>
                  <a:srgbClr val="FF7643"/>
                </a:solidFill>
                <a:latin typeface="Helvetica" pitchFamily="2" charset="0"/>
              </a:rPr>
              <a:t> = -.208**</a:t>
            </a:r>
            <a:endParaRPr lang="en-US" sz="800" dirty="0">
              <a:solidFill>
                <a:srgbClr val="FF7643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159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42" y="2714103"/>
            <a:ext cx="3386661" cy="3386661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48"/>
          <a:stretch/>
        </p:blipFill>
        <p:spPr>
          <a:xfrm>
            <a:off x="3134617" y="2708802"/>
            <a:ext cx="2788364" cy="3398305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986282" y="5999722"/>
            <a:ext cx="1224895" cy="141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5" name="Textfeld 4"/>
          <p:cNvSpPr txBox="1"/>
          <p:nvPr/>
        </p:nvSpPr>
        <p:spPr>
          <a:xfrm>
            <a:off x="495424" y="5905896"/>
            <a:ext cx="2623580" cy="1949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844"/>
              </a:lnSpc>
            </a:pPr>
            <a:r>
              <a:rPr lang="en-US" sz="675" dirty="0">
                <a:latin typeface="Helvetica" pitchFamily="2" charset="0"/>
              </a:rPr>
              <a:t>BPAD [years]</a:t>
            </a:r>
          </a:p>
        </p:txBody>
      </p:sp>
      <p:sp>
        <p:nvSpPr>
          <p:cNvPr id="6" name="Rechteck 5"/>
          <p:cNvSpPr/>
          <p:nvPr/>
        </p:nvSpPr>
        <p:spPr>
          <a:xfrm>
            <a:off x="4146355" y="5954432"/>
            <a:ext cx="1224895" cy="141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7" name="Textfeld 6"/>
          <p:cNvSpPr txBox="1"/>
          <p:nvPr/>
        </p:nvSpPr>
        <p:spPr>
          <a:xfrm>
            <a:off x="3326009" y="5907056"/>
            <a:ext cx="2585348" cy="1949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844"/>
              </a:lnSpc>
            </a:pPr>
            <a:r>
              <a:rPr lang="en-US" sz="675" dirty="0">
                <a:latin typeface="Helvetica" pitchFamily="2" charset="0"/>
              </a:rPr>
              <a:t>BPAD [years]</a:t>
            </a:r>
          </a:p>
        </p:txBody>
      </p:sp>
      <p:sp>
        <p:nvSpPr>
          <p:cNvPr id="8" name="Textfeld 7"/>
          <p:cNvSpPr txBox="1"/>
          <p:nvPr/>
        </p:nvSpPr>
        <p:spPr>
          <a:xfrm rot="16200000">
            <a:off x="-1188528" y="4154814"/>
            <a:ext cx="3076346" cy="1949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844"/>
              </a:lnSpc>
            </a:pPr>
            <a:r>
              <a:rPr lang="de-DE" sz="675" dirty="0">
                <a:latin typeface="Helvetica" pitchFamily="2" charset="0"/>
              </a:rPr>
              <a:t>ADNI_EF</a:t>
            </a:r>
            <a:endParaRPr lang="en-US" sz="675" baseline="-25000" dirty="0">
              <a:latin typeface="Helvetica" pitchFamily="2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1629007" y="4154817"/>
            <a:ext cx="3076346" cy="1949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844"/>
              </a:lnSpc>
            </a:pPr>
            <a:r>
              <a:rPr lang="de-DE" sz="675" dirty="0">
                <a:latin typeface="Helvetica" pitchFamily="2" charset="0"/>
              </a:rPr>
              <a:t>ADNI_EF</a:t>
            </a:r>
            <a:endParaRPr lang="en-US" sz="675" baseline="-25000" dirty="0">
              <a:latin typeface="Helvetica" pitchFamily="2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3738195" y="6086911"/>
            <a:ext cx="709113" cy="2975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ts val="844"/>
              </a:lnSpc>
            </a:pPr>
            <a:r>
              <a:rPr lang="en-US" sz="675" dirty="0">
                <a:latin typeface="Helvetica" pitchFamily="2" charset="0"/>
              </a:rPr>
              <a:t>FDG-PET</a:t>
            </a:r>
          </a:p>
          <a:p>
            <a:pPr>
              <a:lnSpc>
                <a:spcPts val="844"/>
              </a:lnSpc>
            </a:pPr>
            <a:r>
              <a:rPr lang="en-US" sz="675" dirty="0">
                <a:latin typeface="Helvetica" pitchFamily="2" charset="0"/>
              </a:rPr>
              <a:t>MRI</a:t>
            </a:r>
          </a:p>
        </p:txBody>
      </p:sp>
      <p:sp>
        <p:nvSpPr>
          <p:cNvPr id="11" name="Rechteck 10"/>
          <p:cNvSpPr/>
          <p:nvPr/>
        </p:nvSpPr>
        <p:spPr>
          <a:xfrm>
            <a:off x="3605967" y="6141411"/>
            <a:ext cx="155517" cy="78516"/>
          </a:xfrm>
          <a:prstGeom prst="rect">
            <a:avLst/>
          </a:prstGeom>
          <a:solidFill>
            <a:srgbClr val="FFD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" name="Rechteck 11"/>
          <p:cNvSpPr/>
          <p:nvPr/>
        </p:nvSpPr>
        <p:spPr>
          <a:xfrm>
            <a:off x="3605967" y="6245489"/>
            <a:ext cx="155517" cy="78516"/>
          </a:xfrm>
          <a:prstGeom prst="rect">
            <a:avLst/>
          </a:prstGeom>
          <a:solidFill>
            <a:srgbClr val="CC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grpSp>
        <p:nvGrpSpPr>
          <p:cNvPr id="13" name="Gruppieren 12"/>
          <p:cNvGrpSpPr/>
          <p:nvPr/>
        </p:nvGrpSpPr>
        <p:grpSpPr>
          <a:xfrm>
            <a:off x="1894637" y="6074674"/>
            <a:ext cx="1153916" cy="297517"/>
            <a:chOff x="3400523" y="6203531"/>
            <a:chExt cx="2051406" cy="528918"/>
          </a:xfrm>
        </p:grpSpPr>
        <p:sp>
          <p:nvSpPr>
            <p:cNvPr id="14" name="Textfeld 13"/>
            <p:cNvSpPr txBox="1"/>
            <p:nvPr/>
          </p:nvSpPr>
          <p:spPr>
            <a:xfrm>
              <a:off x="4556750" y="6203531"/>
              <a:ext cx="895179" cy="5289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ts val="844"/>
                </a:lnSpc>
              </a:pPr>
              <a:r>
                <a:rPr lang="en-US" sz="675" dirty="0">
                  <a:latin typeface="Helvetica" pitchFamily="2" charset="0"/>
                </a:rPr>
                <a:t>Male</a:t>
              </a:r>
            </a:p>
            <a:p>
              <a:pPr>
                <a:lnSpc>
                  <a:spcPts val="844"/>
                </a:lnSpc>
              </a:pPr>
              <a:r>
                <a:rPr lang="en-US" sz="675" dirty="0">
                  <a:latin typeface="Helvetica" pitchFamily="2" charset="0"/>
                </a:rPr>
                <a:t>Female</a:t>
              </a:r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400523" y="6311564"/>
              <a:ext cx="1073196" cy="369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>
                <a:lnSpc>
                  <a:spcPts val="900"/>
                </a:lnSpc>
              </a:pPr>
              <a:r>
                <a:rPr lang="en-US" sz="675" dirty="0">
                  <a:latin typeface="Helvetica" pitchFamily="2" charset="0"/>
                </a:rPr>
                <a:t>Sex</a:t>
              </a:r>
            </a:p>
          </p:txBody>
        </p:sp>
      </p:grpSp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89" t="44538" r="14837" b="48174"/>
          <a:stretch/>
        </p:blipFill>
        <p:spPr>
          <a:xfrm>
            <a:off x="2490790" y="6081847"/>
            <a:ext cx="88106" cy="361819"/>
          </a:xfrm>
          <a:prstGeom prst="rect">
            <a:avLst/>
          </a:prstGeom>
        </p:spPr>
      </p:pic>
      <p:cxnSp>
        <p:nvCxnSpPr>
          <p:cNvPr id="17" name="Gerader Verbinder 16"/>
          <p:cNvCxnSpPr/>
          <p:nvPr/>
        </p:nvCxnSpPr>
        <p:spPr>
          <a:xfrm flipH="1" flipV="1">
            <a:off x="3690354" y="6180790"/>
            <a:ext cx="71131" cy="83"/>
          </a:xfrm>
          <a:prstGeom prst="line">
            <a:avLst/>
          </a:prstGeom>
          <a:ln w="28575">
            <a:solidFill>
              <a:srgbClr val="FF76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>
            <a:off x="3625255" y="6180669"/>
            <a:ext cx="19268" cy="120"/>
          </a:xfrm>
          <a:prstGeom prst="line">
            <a:avLst/>
          </a:prstGeom>
          <a:ln w="28575">
            <a:solidFill>
              <a:srgbClr val="FF76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/>
          <p:nvPr/>
        </p:nvCxnSpPr>
        <p:spPr>
          <a:xfrm flipH="1" flipV="1">
            <a:off x="3689915" y="6285804"/>
            <a:ext cx="71131" cy="83"/>
          </a:xfrm>
          <a:prstGeom prst="line">
            <a:avLst/>
          </a:prstGeom>
          <a:ln w="28575">
            <a:solidFill>
              <a:srgbClr val="008B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/>
          <p:nvPr/>
        </p:nvCxnSpPr>
        <p:spPr>
          <a:xfrm>
            <a:off x="3624817" y="6285683"/>
            <a:ext cx="19268" cy="120"/>
          </a:xfrm>
          <a:prstGeom prst="line">
            <a:avLst/>
          </a:prstGeom>
          <a:ln w="28575">
            <a:solidFill>
              <a:srgbClr val="008B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2975312" y="6140751"/>
            <a:ext cx="603674" cy="20774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ts val="900"/>
              </a:lnSpc>
            </a:pPr>
            <a:r>
              <a:rPr lang="en-US" sz="675" dirty="0">
                <a:latin typeface="Helvetica" pitchFamily="2" charset="0"/>
              </a:rPr>
              <a:t>Modality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541927" y="5500681"/>
            <a:ext cx="9184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E0E0E0"/>
                </a:solidFill>
              </a:rPr>
              <a:t>CN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3335614" y="5500681"/>
            <a:ext cx="9184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E0E0E0"/>
                </a:solidFill>
              </a:rPr>
              <a:t>MCI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-34812" y="5884232"/>
            <a:ext cx="808502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844"/>
              </a:lnSpc>
            </a:pPr>
            <a:r>
              <a:rPr lang="en-US" sz="1013" dirty="0">
                <a:latin typeface="Helvetica" pitchFamily="2" charset="0"/>
              </a:rPr>
              <a:t>a)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3166773" y="5884233"/>
            <a:ext cx="665873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844"/>
              </a:lnSpc>
            </a:pPr>
            <a:r>
              <a:rPr lang="en-US" sz="1013" dirty="0">
                <a:latin typeface="Helvetica" pitchFamily="2" charset="0"/>
              </a:rPr>
              <a:t>b)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2390236" y="5388988"/>
            <a:ext cx="810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dirty="0">
                <a:solidFill>
                  <a:srgbClr val="32A1A1"/>
                </a:solidFill>
                <a:latin typeface="Helvetica" pitchFamily="2" charset="0"/>
              </a:rPr>
              <a:t>ρ</a:t>
            </a:r>
            <a:r>
              <a:rPr lang="de-DE" sz="800" dirty="0" smtClean="0">
                <a:solidFill>
                  <a:srgbClr val="32A1A1"/>
                </a:solidFill>
                <a:latin typeface="Helvetica" pitchFamily="2" charset="0"/>
              </a:rPr>
              <a:t> = -.150**</a:t>
            </a:r>
          </a:p>
          <a:p>
            <a:r>
              <a:rPr lang="de-DE" sz="800" dirty="0" err="1" smtClean="0">
                <a:solidFill>
                  <a:srgbClr val="FF7643"/>
                </a:solidFill>
                <a:latin typeface="Helvetica" pitchFamily="2" charset="0"/>
              </a:rPr>
              <a:t>ns</a:t>
            </a:r>
            <a:endParaRPr lang="en-US" sz="800" dirty="0">
              <a:solidFill>
                <a:srgbClr val="FF7643"/>
              </a:solidFill>
              <a:latin typeface="Helvetica" pitchFamily="2" charset="0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5278383" y="5388988"/>
            <a:ext cx="810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dirty="0">
                <a:solidFill>
                  <a:srgbClr val="32A1A1"/>
                </a:solidFill>
                <a:latin typeface="Helvetica" pitchFamily="2" charset="0"/>
              </a:rPr>
              <a:t>ρ</a:t>
            </a:r>
            <a:r>
              <a:rPr lang="de-DE" sz="800" dirty="0" smtClean="0">
                <a:solidFill>
                  <a:srgbClr val="32A1A1"/>
                </a:solidFill>
                <a:latin typeface="Helvetica" pitchFamily="2" charset="0"/>
              </a:rPr>
              <a:t> = -.285**</a:t>
            </a:r>
          </a:p>
          <a:p>
            <a:r>
              <a:rPr lang="el-GR" sz="800" dirty="0">
                <a:solidFill>
                  <a:srgbClr val="FF7643"/>
                </a:solidFill>
                <a:latin typeface="Helvetica" pitchFamily="2" charset="0"/>
              </a:rPr>
              <a:t>ρ</a:t>
            </a:r>
            <a:r>
              <a:rPr lang="de-DE" sz="800" dirty="0" smtClean="0">
                <a:solidFill>
                  <a:srgbClr val="FF7643"/>
                </a:solidFill>
                <a:latin typeface="Helvetica" pitchFamily="2" charset="0"/>
              </a:rPr>
              <a:t> = </a:t>
            </a:r>
            <a:r>
              <a:rPr lang="de-DE" sz="800" smtClean="0">
                <a:solidFill>
                  <a:srgbClr val="FF7643"/>
                </a:solidFill>
                <a:latin typeface="Helvetica" pitchFamily="2" charset="0"/>
              </a:rPr>
              <a:t>-.246**</a:t>
            </a:r>
            <a:endParaRPr lang="en-US" sz="800" dirty="0">
              <a:solidFill>
                <a:srgbClr val="FF7643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723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/>
          <p:cNvGrpSpPr/>
          <p:nvPr/>
        </p:nvGrpSpPr>
        <p:grpSpPr>
          <a:xfrm>
            <a:off x="227060" y="1920553"/>
            <a:ext cx="2845618" cy="3416881"/>
            <a:chOff x="2859639" y="88902"/>
            <a:chExt cx="5058876" cy="6074454"/>
          </a:xfrm>
        </p:grpSpPr>
        <p:pic>
          <p:nvPicPr>
            <p:cNvPr id="14" name="Grafik 1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836"/>
            <a:stretch/>
          </p:blipFill>
          <p:spPr>
            <a:xfrm>
              <a:off x="2967980" y="98887"/>
              <a:ext cx="4950535" cy="6025191"/>
            </a:xfrm>
            <a:prstGeom prst="rect">
              <a:avLst/>
            </a:prstGeom>
          </p:spPr>
        </p:pic>
        <p:sp>
          <p:nvSpPr>
            <p:cNvPr id="15" name="Textfeld 14"/>
            <p:cNvSpPr txBox="1"/>
            <p:nvPr/>
          </p:nvSpPr>
          <p:spPr>
            <a:xfrm>
              <a:off x="3463296" y="5816823"/>
              <a:ext cx="4397072" cy="34653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844"/>
                </a:lnSpc>
              </a:pPr>
              <a:r>
                <a:rPr lang="en-US" sz="800" dirty="0">
                  <a:latin typeface="Helvetica" pitchFamily="2" charset="0"/>
                </a:rPr>
                <a:t>BPAD [years]</a:t>
              </a:r>
            </a:p>
          </p:txBody>
        </p:sp>
        <p:sp>
          <p:nvSpPr>
            <p:cNvPr id="16" name="Textfeld 15"/>
            <p:cNvSpPr txBox="1"/>
            <p:nvPr/>
          </p:nvSpPr>
          <p:spPr>
            <a:xfrm rot="16200000">
              <a:off x="298376" y="2650165"/>
              <a:ext cx="5469059" cy="34653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844"/>
                </a:lnSpc>
              </a:pPr>
              <a:r>
                <a:rPr lang="en-US" sz="800" dirty="0">
                  <a:latin typeface="Helvetica" pitchFamily="2" charset="0"/>
                </a:rPr>
                <a:t>CSF A</a:t>
              </a:r>
              <a:r>
                <a:rPr lang="el-GR" sz="800" dirty="0">
                  <a:latin typeface="Helvetica" pitchFamily="2" charset="0"/>
                </a:rPr>
                <a:t>β</a:t>
              </a:r>
              <a:r>
                <a:rPr lang="de-DE" sz="800" baseline="-25000" dirty="0">
                  <a:latin typeface="Helvetica" pitchFamily="2" charset="0"/>
                </a:rPr>
                <a:t>1-42 </a:t>
              </a:r>
              <a:r>
                <a:rPr lang="de-DE" sz="800" dirty="0">
                  <a:latin typeface="Helvetica" pitchFamily="2" charset="0"/>
                </a:rPr>
                <a:t>[pg/ml]</a:t>
              </a:r>
              <a:endParaRPr lang="en-US" sz="800" baseline="-25000" dirty="0">
                <a:latin typeface="Helvetica" pitchFamily="2" charset="0"/>
              </a:endParaRPr>
            </a:p>
          </p:txBody>
        </p:sp>
      </p:grp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21"/>
          <a:stretch/>
        </p:blipFill>
        <p:spPr>
          <a:xfrm>
            <a:off x="3071083" y="1936776"/>
            <a:ext cx="2774072" cy="3383867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3349699" y="5141895"/>
            <a:ext cx="2473352" cy="1949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844"/>
              </a:lnSpc>
            </a:pPr>
            <a:r>
              <a:rPr lang="en-US" sz="800" dirty="0">
                <a:latin typeface="Helvetica" pitchFamily="2" charset="0"/>
              </a:rPr>
              <a:t>BPAD [years]</a:t>
            </a:r>
          </a:p>
        </p:txBody>
      </p:sp>
      <p:sp>
        <p:nvSpPr>
          <p:cNvPr id="20" name="Textfeld 19"/>
          <p:cNvSpPr txBox="1"/>
          <p:nvPr/>
        </p:nvSpPr>
        <p:spPr>
          <a:xfrm rot="16200000">
            <a:off x="1569432" y="3361264"/>
            <a:ext cx="3076346" cy="1949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844"/>
              </a:lnSpc>
            </a:pPr>
            <a:r>
              <a:rPr lang="en-US" sz="800" dirty="0">
                <a:latin typeface="Helvetica" pitchFamily="2" charset="0"/>
              </a:rPr>
              <a:t>CSF A</a:t>
            </a:r>
            <a:r>
              <a:rPr lang="el-GR" sz="800" dirty="0">
                <a:latin typeface="Helvetica" pitchFamily="2" charset="0"/>
              </a:rPr>
              <a:t>β</a:t>
            </a:r>
            <a:r>
              <a:rPr lang="de-DE" sz="800" baseline="-25000" dirty="0">
                <a:latin typeface="Helvetica" pitchFamily="2" charset="0"/>
              </a:rPr>
              <a:t>1-42 </a:t>
            </a:r>
            <a:r>
              <a:rPr lang="de-DE" sz="800" dirty="0">
                <a:latin typeface="Helvetica" pitchFamily="2" charset="0"/>
              </a:rPr>
              <a:t>[pg/ml]</a:t>
            </a:r>
            <a:endParaRPr lang="en-US" sz="800" baseline="-25000" dirty="0">
              <a:latin typeface="Helvetica" pitchFamily="2" charset="0"/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648303" y="4736598"/>
            <a:ext cx="918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0E0E0"/>
                </a:solidFill>
              </a:rPr>
              <a:t>CN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3431385" y="4736598"/>
            <a:ext cx="918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0E0E0"/>
                </a:solidFill>
              </a:rPr>
              <a:t>MCI</a:t>
            </a:r>
          </a:p>
        </p:txBody>
      </p:sp>
      <p:sp>
        <p:nvSpPr>
          <p:cNvPr id="44" name="Textfeld 43"/>
          <p:cNvSpPr txBox="1"/>
          <p:nvPr/>
        </p:nvSpPr>
        <p:spPr>
          <a:xfrm>
            <a:off x="0" y="5120149"/>
            <a:ext cx="808502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844"/>
              </a:lnSpc>
            </a:pPr>
            <a:r>
              <a:rPr lang="en-US" sz="1200" b="1" dirty="0">
                <a:latin typeface="Helvetica" pitchFamily="2" charset="0"/>
              </a:rPr>
              <a:t>a)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3080852" y="5119565"/>
            <a:ext cx="665873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844"/>
              </a:lnSpc>
            </a:pPr>
            <a:r>
              <a:rPr lang="en-US" sz="1200" b="1" dirty="0">
                <a:latin typeface="Helvetica" pitchFamily="2" charset="0"/>
              </a:rPr>
              <a:t>b)</a:t>
            </a:r>
          </a:p>
        </p:txBody>
      </p:sp>
      <p:grpSp>
        <p:nvGrpSpPr>
          <p:cNvPr id="58" name="Gruppieren 57"/>
          <p:cNvGrpSpPr/>
          <p:nvPr/>
        </p:nvGrpSpPr>
        <p:grpSpPr>
          <a:xfrm>
            <a:off x="406507" y="6735519"/>
            <a:ext cx="2547824" cy="361819"/>
            <a:chOff x="1919814" y="6202119"/>
            <a:chExt cx="2547824" cy="361819"/>
          </a:xfrm>
        </p:grpSpPr>
        <p:sp>
          <p:nvSpPr>
            <p:cNvPr id="46" name="Textfeld 45"/>
            <p:cNvSpPr txBox="1"/>
            <p:nvPr/>
          </p:nvSpPr>
          <p:spPr>
            <a:xfrm>
              <a:off x="3816714" y="6221038"/>
              <a:ext cx="650924" cy="2975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ts val="844"/>
                </a:lnSpc>
              </a:pPr>
              <a:r>
                <a:rPr lang="en-US" sz="800" dirty="0">
                  <a:latin typeface="Helvetica" pitchFamily="2" charset="0"/>
                </a:rPr>
                <a:t>FDG-PET</a:t>
              </a:r>
            </a:p>
            <a:p>
              <a:pPr>
                <a:lnSpc>
                  <a:spcPts val="844"/>
                </a:lnSpc>
              </a:pPr>
              <a:r>
                <a:rPr lang="en-US" sz="800" dirty="0">
                  <a:latin typeface="Helvetica" pitchFamily="2" charset="0"/>
                </a:rPr>
                <a:t>MRI</a:t>
              </a:r>
            </a:p>
          </p:txBody>
        </p:sp>
        <p:sp>
          <p:nvSpPr>
            <p:cNvPr id="47" name="Rechteck 46"/>
            <p:cNvSpPr/>
            <p:nvPr/>
          </p:nvSpPr>
          <p:spPr>
            <a:xfrm>
              <a:off x="3684484" y="6261685"/>
              <a:ext cx="155517" cy="78516"/>
            </a:xfrm>
            <a:prstGeom prst="rect">
              <a:avLst/>
            </a:prstGeom>
            <a:solidFill>
              <a:srgbClr val="FFD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48" name="Rechteck 47"/>
            <p:cNvSpPr/>
            <p:nvPr/>
          </p:nvSpPr>
          <p:spPr>
            <a:xfrm>
              <a:off x="3684484" y="6365763"/>
              <a:ext cx="155517" cy="78516"/>
            </a:xfrm>
            <a:prstGeom prst="rect">
              <a:avLst/>
            </a:prstGeom>
            <a:solidFill>
              <a:srgbClr val="CCE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grpSp>
          <p:nvGrpSpPr>
            <p:cNvPr id="49" name="Gruppieren 48"/>
            <p:cNvGrpSpPr/>
            <p:nvPr/>
          </p:nvGrpSpPr>
          <p:grpSpPr>
            <a:xfrm>
              <a:off x="1919814" y="6215735"/>
              <a:ext cx="1233200" cy="297517"/>
              <a:chOff x="3400523" y="6240476"/>
              <a:chExt cx="2192355" cy="528918"/>
            </a:xfrm>
          </p:grpSpPr>
          <p:sp>
            <p:nvSpPr>
              <p:cNvPr id="50" name="Textfeld 49"/>
              <p:cNvSpPr txBox="1"/>
              <p:nvPr/>
            </p:nvSpPr>
            <p:spPr>
              <a:xfrm>
                <a:off x="4556750" y="6240476"/>
                <a:ext cx="1036128" cy="5289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844"/>
                  </a:lnSpc>
                </a:pPr>
                <a:r>
                  <a:rPr lang="en-US" sz="800" dirty="0">
                    <a:latin typeface="Helvetica" pitchFamily="2" charset="0"/>
                  </a:rPr>
                  <a:t>Male</a:t>
                </a:r>
              </a:p>
              <a:p>
                <a:pPr>
                  <a:lnSpc>
                    <a:spcPts val="844"/>
                  </a:lnSpc>
                </a:pPr>
                <a:r>
                  <a:rPr lang="en-US" sz="800" dirty="0">
                    <a:latin typeface="Helvetica" pitchFamily="2" charset="0"/>
                  </a:rPr>
                  <a:t>Female</a:t>
                </a:r>
              </a:p>
            </p:txBody>
          </p:sp>
          <p:sp>
            <p:nvSpPr>
              <p:cNvPr id="51" name="Textfeld 50"/>
              <p:cNvSpPr txBox="1"/>
              <p:nvPr/>
            </p:nvSpPr>
            <p:spPr>
              <a:xfrm>
                <a:off x="3400523" y="6311564"/>
                <a:ext cx="1073196" cy="369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ts val="900"/>
                  </a:lnSpc>
                </a:pPr>
                <a:r>
                  <a:rPr lang="en-US" sz="800" dirty="0">
                    <a:latin typeface="Helvetica" pitchFamily="2" charset="0"/>
                  </a:rPr>
                  <a:t>Sex</a:t>
                </a:r>
              </a:p>
            </p:txBody>
          </p:sp>
        </p:grpSp>
        <p:pic>
          <p:nvPicPr>
            <p:cNvPr id="52" name="Grafik 5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389" t="44538" r="14837" b="48174"/>
            <a:stretch/>
          </p:blipFill>
          <p:spPr>
            <a:xfrm>
              <a:off x="2515967" y="6202119"/>
              <a:ext cx="88106" cy="361819"/>
            </a:xfrm>
            <a:prstGeom prst="rect">
              <a:avLst/>
            </a:prstGeom>
          </p:spPr>
        </p:pic>
        <p:cxnSp>
          <p:nvCxnSpPr>
            <p:cNvPr id="53" name="Gerader Verbinder 52"/>
            <p:cNvCxnSpPr/>
            <p:nvPr/>
          </p:nvCxnSpPr>
          <p:spPr>
            <a:xfrm flipH="1" flipV="1">
              <a:off x="3768870" y="6301063"/>
              <a:ext cx="71131" cy="83"/>
            </a:xfrm>
            <a:prstGeom prst="line">
              <a:avLst/>
            </a:prstGeom>
            <a:ln w="28575">
              <a:solidFill>
                <a:srgbClr val="FF76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/>
            <p:cNvCxnSpPr/>
            <p:nvPr/>
          </p:nvCxnSpPr>
          <p:spPr>
            <a:xfrm>
              <a:off x="3703772" y="6300943"/>
              <a:ext cx="19268" cy="120"/>
            </a:xfrm>
            <a:prstGeom prst="line">
              <a:avLst/>
            </a:prstGeom>
            <a:ln w="28575">
              <a:solidFill>
                <a:srgbClr val="FF76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/>
            <p:cNvCxnSpPr/>
            <p:nvPr/>
          </p:nvCxnSpPr>
          <p:spPr>
            <a:xfrm flipH="1" flipV="1">
              <a:off x="3768431" y="6406076"/>
              <a:ext cx="71131" cy="83"/>
            </a:xfrm>
            <a:prstGeom prst="line">
              <a:avLst/>
            </a:prstGeom>
            <a:ln w="28575">
              <a:solidFill>
                <a:srgbClr val="008B8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r Verbinder 55"/>
            <p:cNvCxnSpPr/>
            <p:nvPr/>
          </p:nvCxnSpPr>
          <p:spPr>
            <a:xfrm>
              <a:off x="3703333" y="6405957"/>
              <a:ext cx="19268" cy="120"/>
            </a:xfrm>
            <a:prstGeom prst="line">
              <a:avLst/>
            </a:prstGeom>
            <a:ln w="28575">
              <a:solidFill>
                <a:srgbClr val="008B8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feld 56"/>
            <p:cNvSpPr txBox="1"/>
            <p:nvPr/>
          </p:nvSpPr>
          <p:spPr>
            <a:xfrm>
              <a:off x="3053829" y="6261024"/>
              <a:ext cx="603674" cy="2077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>
                <a:lnSpc>
                  <a:spcPts val="900"/>
                </a:lnSpc>
              </a:pPr>
              <a:r>
                <a:rPr lang="en-US" sz="800" dirty="0">
                  <a:latin typeface="Helvetica" pitchFamily="2" charset="0"/>
                </a:rPr>
                <a:t>Modality</a:t>
              </a:r>
            </a:p>
          </p:txBody>
        </p:sp>
      </p:grpSp>
      <p:pic>
        <p:nvPicPr>
          <p:cNvPr id="71" name="Grafik 7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" r="18618"/>
          <a:stretch/>
        </p:blipFill>
        <p:spPr>
          <a:xfrm>
            <a:off x="3307079" y="5448527"/>
            <a:ext cx="2538075" cy="3260820"/>
          </a:xfrm>
          <a:prstGeom prst="rect">
            <a:avLst/>
          </a:prstGeom>
        </p:spPr>
      </p:pic>
      <p:sp>
        <p:nvSpPr>
          <p:cNvPr id="80" name="Textfeld 79"/>
          <p:cNvSpPr txBox="1"/>
          <p:nvPr/>
        </p:nvSpPr>
        <p:spPr>
          <a:xfrm>
            <a:off x="3501757" y="8566649"/>
            <a:ext cx="2473352" cy="1949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844"/>
              </a:lnSpc>
            </a:pPr>
            <a:r>
              <a:rPr lang="en-US" sz="800" dirty="0">
                <a:latin typeface="Helvetica" pitchFamily="2" charset="0"/>
              </a:rPr>
              <a:t>BPAD [years]</a:t>
            </a:r>
          </a:p>
        </p:txBody>
      </p:sp>
      <p:sp>
        <p:nvSpPr>
          <p:cNvPr id="81" name="Textfeld 80"/>
          <p:cNvSpPr txBox="1"/>
          <p:nvPr/>
        </p:nvSpPr>
        <p:spPr>
          <a:xfrm rot="16200000">
            <a:off x="1628533" y="6844631"/>
            <a:ext cx="3076346" cy="1949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844"/>
              </a:lnSpc>
            </a:pPr>
            <a:r>
              <a:rPr lang="de-DE" sz="800" dirty="0">
                <a:latin typeface="Helvetica" pitchFamily="2" charset="0"/>
              </a:rPr>
              <a:t>pTau</a:t>
            </a:r>
            <a:r>
              <a:rPr lang="de-DE" sz="800" baseline="-25000" dirty="0">
                <a:latin typeface="Helvetica" pitchFamily="2" charset="0"/>
              </a:rPr>
              <a:t>181 </a:t>
            </a:r>
            <a:r>
              <a:rPr lang="de-DE" sz="800" dirty="0">
                <a:latin typeface="Helvetica" pitchFamily="2" charset="0"/>
              </a:rPr>
              <a:t>[pg/ml]</a:t>
            </a:r>
            <a:endParaRPr lang="en-US" sz="800" baseline="-25000" dirty="0">
              <a:latin typeface="Helvetica" pitchFamily="2" charset="0"/>
            </a:endParaRPr>
          </a:p>
        </p:txBody>
      </p:sp>
      <p:sp>
        <p:nvSpPr>
          <p:cNvPr id="84" name="Textfeld 83"/>
          <p:cNvSpPr txBox="1"/>
          <p:nvPr/>
        </p:nvSpPr>
        <p:spPr>
          <a:xfrm>
            <a:off x="3086157" y="8532494"/>
            <a:ext cx="665873" cy="204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844"/>
              </a:lnSpc>
            </a:pPr>
            <a:r>
              <a:rPr lang="en-US" sz="1200" b="1" dirty="0">
                <a:latin typeface="Helvetica" pitchFamily="2" charset="0"/>
              </a:rPr>
              <a:t>c</a:t>
            </a:r>
            <a:r>
              <a:rPr lang="en-US" sz="1200" b="1" dirty="0" smtClean="0">
                <a:latin typeface="Helvetica" pitchFamily="2" charset="0"/>
              </a:rPr>
              <a:t>)</a:t>
            </a:r>
            <a:endParaRPr lang="en-US" sz="1200" b="1" dirty="0">
              <a:latin typeface="Helvetica" pitchFamily="2" charset="0"/>
            </a:endParaRPr>
          </a:p>
        </p:txBody>
      </p:sp>
      <p:sp>
        <p:nvSpPr>
          <p:cNvPr id="85" name="Textfeld 84"/>
          <p:cNvSpPr txBox="1"/>
          <p:nvPr/>
        </p:nvSpPr>
        <p:spPr>
          <a:xfrm>
            <a:off x="3431385" y="8134736"/>
            <a:ext cx="918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0E0E0"/>
                </a:solidFill>
              </a:rPr>
              <a:t>MCI</a:t>
            </a:r>
          </a:p>
        </p:txBody>
      </p:sp>
      <p:sp>
        <p:nvSpPr>
          <p:cNvPr id="93" name="Textfeld 92"/>
          <p:cNvSpPr txBox="1"/>
          <p:nvPr/>
        </p:nvSpPr>
        <p:spPr>
          <a:xfrm>
            <a:off x="2355721" y="4660385"/>
            <a:ext cx="810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dirty="0" smtClean="0">
                <a:solidFill>
                  <a:srgbClr val="32A1A1"/>
                </a:solidFill>
                <a:latin typeface="Helvetica" pitchFamily="2" charset="0"/>
              </a:rPr>
              <a:t>ρ</a:t>
            </a:r>
            <a:r>
              <a:rPr lang="de-DE" sz="800" dirty="0" smtClean="0">
                <a:solidFill>
                  <a:srgbClr val="32A1A1"/>
                </a:solidFill>
                <a:latin typeface="Helvetica" pitchFamily="2" charset="0"/>
              </a:rPr>
              <a:t> = -.126*</a:t>
            </a:r>
          </a:p>
          <a:p>
            <a:r>
              <a:rPr lang="el-GR" sz="800" dirty="0" smtClean="0">
                <a:solidFill>
                  <a:srgbClr val="FF7643"/>
                </a:solidFill>
                <a:latin typeface="Helvetica" pitchFamily="2" charset="0"/>
              </a:rPr>
              <a:t>ρ</a:t>
            </a:r>
            <a:r>
              <a:rPr lang="de-DE" sz="800" dirty="0" smtClean="0">
                <a:solidFill>
                  <a:srgbClr val="FF7643"/>
                </a:solidFill>
                <a:latin typeface="Helvetica" pitchFamily="2" charset="0"/>
              </a:rPr>
              <a:t> = -.160**</a:t>
            </a:r>
            <a:endParaRPr lang="en-US" sz="800" dirty="0">
              <a:solidFill>
                <a:srgbClr val="FF7643"/>
              </a:solidFill>
              <a:latin typeface="Helvetica" pitchFamily="2" charset="0"/>
            </a:endParaRPr>
          </a:p>
        </p:txBody>
      </p:sp>
      <p:sp>
        <p:nvSpPr>
          <p:cNvPr id="94" name="Textfeld 93"/>
          <p:cNvSpPr txBox="1"/>
          <p:nvPr/>
        </p:nvSpPr>
        <p:spPr>
          <a:xfrm>
            <a:off x="5145862" y="4655306"/>
            <a:ext cx="810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dirty="0" smtClean="0">
                <a:solidFill>
                  <a:srgbClr val="32A1A1"/>
                </a:solidFill>
                <a:latin typeface="Helvetica" pitchFamily="2" charset="0"/>
              </a:rPr>
              <a:t>ρ</a:t>
            </a:r>
            <a:r>
              <a:rPr lang="de-DE" sz="800" dirty="0" smtClean="0">
                <a:solidFill>
                  <a:srgbClr val="32A1A1"/>
                </a:solidFill>
                <a:latin typeface="Helvetica" pitchFamily="2" charset="0"/>
              </a:rPr>
              <a:t> = -.261**</a:t>
            </a:r>
          </a:p>
          <a:p>
            <a:r>
              <a:rPr lang="el-GR" sz="800" dirty="0" smtClean="0">
                <a:solidFill>
                  <a:srgbClr val="FF7643"/>
                </a:solidFill>
                <a:latin typeface="Helvetica" pitchFamily="2" charset="0"/>
              </a:rPr>
              <a:t>ρ</a:t>
            </a:r>
            <a:r>
              <a:rPr lang="de-DE" sz="800" dirty="0" smtClean="0">
                <a:solidFill>
                  <a:srgbClr val="FF7643"/>
                </a:solidFill>
                <a:latin typeface="Helvetica" pitchFamily="2" charset="0"/>
              </a:rPr>
              <a:t> = -.216**</a:t>
            </a:r>
            <a:endParaRPr lang="en-US" sz="800" dirty="0">
              <a:solidFill>
                <a:srgbClr val="FF7643"/>
              </a:solidFill>
              <a:latin typeface="Helvetica" pitchFamily="2" charset="0"/>
            </a:endParaRPr>
          </a:p>
        </p:txBody>
      </p:sp>
      <p:sp>
        <p:nvSpPr>
          <p:cNvPr id="95" name="Textfeld 94"/>
          <p:cNvSpPr txBox="1"/>
          <p:nvPr/>
        </p:nvSpPr>
        <p:spPr>
          <a:xfrm>
            <a:off x="5157354" y="8065093"/>
            <a:ext cx="810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dirty="0" smtClean="0">
                <a:solidFill>
                  <a:srgbClr val="32A1A1"/>
                </a:solidFill>
                <a:latin typeface="Helvetica" pitchFamily="2" charset="0"/>
              </a:rPr>
              <a:t>ρ</a:t>
            </a:r>
            <a:r>
              <a:rPr lang="de-DE" sz="800" dirty="0" smtClean="0">
                <a:solidFill>
                  <a:srgbClr val="32A1A1"/>
                </a:solidFill>
                <a:latin typeface="Helvetica" pitchFamily="2" charset="0"/>
              </a:rPr>
              <a:t> = .138**</a:t>
            </a:r>
          </a:p>
          <a:p>
            <a:r>
              <a:rPr lang="el-GR" sz="800" dirty="0" smtClean="0">
                <a:solidFill>
                  <a:srgbClr val="FF7643"/>
                </a:solidFill>
                <a:latin typeface="Helvetica" pitchFamily="2" charset="0"/>
              </a:rPr>
              <a:t>ρ</a:t>
            </a:r>
            <a:r>
              <a:rPr lang="de-DE" sz="800" dirty="0" smtClean="0">
                <a:solidFill>
                  <a:srgbClr val="FF7643"/>
                </a:solidFill>
                <a:latin typeface="Helvetica" pitchFamily="2" charset="0"/>
              </a:rPr>
              <a:t> = </a:t>
            </a:r>
            <a:r>
              <a:rPr lang="de-DE" sz="800" dirty="0" err="1" smtClean="0">
                <a:solidFill>
                  <a:srgbClr val="FF7643"/>
                </a:solidFill>
                <a:latin typeface="Helvetica" pitchFamily="2" charset="0"/>
              </a:rPr>
              <a:t>ns</a:t>
            </a:r>
            <a:endParaRPr lang="en-US" sz="800" dirty="0">
              <a:solidFill>
                <a:srgbClr val="FF7643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964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/>
          <p:cNvGrpSpPr/>
          <p:nvPr/>
        </p:nvGrpSpPr>
        <p:grpSpPr>
          <a:xfrm>
            <a:off x="227060" y="1920553"/>
            <a:ext cx="2845618" cy="3416881"/>
            <a:chOff x="2859639" y="88902"/>
            <a:chExt cx="5058876" cy="6074454"/>
          </a:xfrm>
        </p:grpSpPr>
        <p:pic>
          <p:nvPicPr>
            <p:cNvPr id="14" name="Grafik 1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836"/>
            <a:stretch/>
          </p:blipFill>
          <p:spPr>
            <a:xfrm>
              <a:off x="2967980" y="98887"/>
              <a:ext cx="4950535" cy="6025191"/>
            </a:xfrm>
            <a:prstGeom prst="rect">
              <a:avLst/>
            </a:prstGeom>
          </p:spPr>
        </p:pic>
        <p:sp>
          <p:nvSpPr>
            <p:cNvPr id="15" name="Textfeld 14"/>
            <p:cNvSpPr txBox="1"/>
            <p:nvPr/>
          </p:nvSpPr>
          <p:spPr>
            <a:xfrm>
              <a:off x="3463296" y="5816823"/>
              <a:ext cx="4397072" cy="34653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844"/>
                </a:lnSpc>
              </a:pPr>
              <a:r>
                <a:rPr lang="en-US" sz="800" dirty="0">
                  <a:latin typeface="Helvetica" pitchFamily="2" charset="0"/>
                </a:rPr>
                <a:t>BPAD [years]</a:t>
              </a:r>
            </a:p>
          </p:txBody>
        </p:sp>
        <p:sp>
          <p:nvSpPr>
            <p:cNvPr id="16" name="Textfeld 15"/>
            <p:cNvSpPr txBox="1"/>
            <p:nvPr/>
          </p:nvSpPr>
          <p:spPr>
            <a:xfrm rot="16200000">
              <a:off x="298376" y="2650165"/>
              <a:ext cx="5469059" cy="34653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844"/>
                </a:lnSpc>
              </a:pPr>
              <a:r>
                <a:rPr lang="en-US" sz="800" dirty="0">
                  <a:latin typeface="Helvetica" pitchFamily="2" charset="0"/>
                </a:rPr>
                <a:t>CSF A</a:t>
              </a:r>
              <a:r>
                <a:rPr lang="el-GR" sz="800" dirty="0">
                  <a:latin typeface="Helvetica" pitchFamily="2" charset="0"/>
                </a:rPr>
                <a:t>β</a:t>
              </a:r>
              <a:r>
                <a:rPr lang="de-DE" sz="800" baseline="-25000" dirty="0">
                  <a:latin typeface="Helvetica" pitchFamily="2" charset="0"/>
                </a:rPr>
                <a:t>1-42 </a:t>
              </a:r>
              <a:r>
                <a:rPr lang="de-DE" sz="800" dirty="0">
                  <a:latin typeface="Helvetica" pitchFamily="2" charset="0"/>
                </a:rPr>
                <a:t>[pg/ml]</a:t>
              </a:r>
              <a:endParaRPr lang="en-US" sz="800" baseline="-25000" dirty="0">
                <a:latin typeface="Helvetica" pitchFamily="2" charset="0"/>
              </a:endParaRPr>
            </a:p>
          </p:txBody>
        </p:sp>
      </p:grp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21"/>
          <a:stretch/>
        </p:blipFill>
        <p:spPr>
          <a:xfrm>
            <a:off x="3071083" y="1936776"/>
            <a:ext cx="2774072" cy="3383867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3349699" y="5141895"/>
            <a:ext cx="2473352" cy="1949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844"/>
              </a:lnSpc>
            </a:pPr>
            <a:r>
              <a:rPr lang="en-US" sz="800" dirty="0">
                <a:latin typeface="Helvetica" pitchFamily="2" charset="0"/>
              </a:rPr>
              <a:t>BPAD [years]</a:t>
            </a:r>
          </a:p>
        </p:txBody>
      </p:sp>
      <p:sp>
        <p:nvSpPr>
          <p:cNvPr id="20" name="Textfeld 19"/>
          <p:cNvSpPr txBox="1"/>
          <p:nvPr/>
        </p:nvSpPr>
        <p:spPr>
          <a:xfrm rot="16200000">
            <a:off x="1569432" y="3361264"/>
            <a:ext cx="3076346" cy="1949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844"/>
              </a:lnSpc>
            </a:pPr>
            <a:r>
              <a:rPr lang="en-US" sz="800" dirty="0">
                <a:latin typeface="Helvetica" pitchFamily="2" charset="0"/>
              </a:rPr>
              <a:t>CSF A</a:t>
            </a:r>
            <a:r>
              <a:rPr lang="el-GR" sz="800" dirty="0">
                <a:latin typeface="Helvetica" pitchFamily="2" charset="0"/>
              </a:rPr>
              <a:t>β</a:t>
            </a:r>
            <a:r>
              <a:rPr lang="de-DE" sz="800" baseline="-25000" dirty="0">
                <a:latin typeface="Helvetica" pitchFamily="2" charset="0"/>
              </a:rPr>
              <a:t>1-42 </a:t>
            </a:r>
            <a:r>
              <a:rPr lang="de-DE" sz="800" dirty="0">
                <a:latin typeface="Helvetica" pitchFamily="2" charset="0"/>
              </a:rPr>
              <a:t>[pg/ml]</a:t>
            </a:r>
            <a:endParaRPr lang="en-US" sz="800" baseline="-25000" dirty="0">
              <a:latin typeface="Helvetica" pitchFamily="2" charset="0"/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648303" y="4736598"/>
            <a:ext cx="918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0E0E0"/>
                </a:solidFill>
              </a:rPr>
              <a:t>CN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3431385" y="4736598"/>
            <a:ext cx="918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0E0E0"/>
                </a:solidFill>
              </a:rPr>
              <a:t>MCI</a:t>
            </a:r>
          </a:p>
        </p:txBody>
      </p:sp>
      <p:sp>
        <p:nvSpPr>
          <p:cNvPr id="44" name="Textfeld 43"/>
          <p:cNvSpPr txBox="1"/>
          <p:nvPr/>
        </p:nvSpPr>
        <p:spPr>
          <a:xfrm>
            <a:off x="0" y="5120149"/>
            <a:ext cx="808502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844"/>
              </a:lnSpc>
            </a:pPr>
            <a:r>
              <a:rPr lang="en-US" sz="1200" b="1" dirty="0">
                <a:latin typeface="Helvetica" pitchFamily="2" charset="0"/>
              </a:rPr>
              <a:t>a)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3080852" y="5119565"/>
            <a:ext cx="665873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844"/>
              </a:lnSpc>
            </a:pPr>
            <a:r>
              <a:rPr lang="en-US" sz="1200" b="1" dirty="0">
                <a:latin typeface="Helvetica" pitchFamily="2" charset="0"/>
              </a:rPr>
              <a:t>b)</a:t>
            </a:r>
          </a:p>
        </p:txBody>
      </p:sp>
      <p:grpSp>
        <p:nvGrpSpPr>
          <p:cNvPr id="58" name="Gruppieren 57"/>
          <p:cNvGrpSpPr/>
          <p:nvPr/>
        </p:nvGrpSpPr>
        <p:grpSpPr>
          <a:xfrm>
            <a:off x="2038551" y="5458060"/>
            <a:ext cx="2547824" cy="361819"/>
            <a:chOff x="1919814" y="6202119"/>
            <a:chExt cx="2547824" cy="361819"/>
          </a:xfrm>
        </p:grpSpPr>
        <p:sp>
          <p:nvSpPr>
            <p:cNvPr id="46" name="Textfeld 45"/>
            <p:cNvSpPr txBox="1"/>
            <p:nvPr/>
          </p:nvSpPr>
          <p:spPr>
            <a:xfrm>
              <a:off x="3816714" y="6221038"/>
              <a:ext cx="650924" cy="2975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ts val="844"/>
                </a:lnSpc>
              </a:pPr>
              <a:r>
                <a:rPr lang="en-US" sz="800" dirty="0">
                  <a:latin typeface="Helvetica" pitchFamily="2" charset="0"/>
                </a:rPr>
                <a:t>FDG-PET</a:t>
              </a:r>
            </a:p>
            <a:p>
              <a:pPr>
                <a:lnSpc>
                  <a:spcPts val="844"/>
                </a:lnSpc>
              </a:pPr>
              <a:r>
                <a:rPr lang="en-US" sz="800" dirty="0">
                  <a:latin typeface="Helvetica" pitchFamily="2" charset="0"/>
                </a:rPr>
                <a:t>MRI</a:t>
              </a:r>
            </a:p>
          </p:txBody>
        </p:sp>
        <p:sp>
          <p:nvSpPr>
            <p:cNvPr id="47" name="Rechteck 46"/>
            <p:cNvSpPr/>
            <p:nvPr/>
          </p:nvSpPr>
          <p:spPr>
            <a:xfrm>
              <a:off x="3684484" y="6261685"/>
              <a:ext cx="155517" cy="78516"/>
            </a:xfrm>
            <a:prstGeom prst="rect">
              <a:avLst/>
            </a:prstGeom>
            <a:solidFill>
              <a:srgbClr val="FFD9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48" name="Rechteck 47"/>
            <p:cNvSpPr/>
            <p:nvPr/>
          </p:nvSpPr>
          <p:spPr>
            <a:xfrm>
              <a:off x="3684484" y="6365763"/>
              <a:ext cx="155517" cy="78516"/>
            </a:xfrm>
            <a:prstGeom prst="rect">
              <a:avLst/>
            </a:prstGeom>
            <a:solidFill>
              <a:srgbClr val="CCE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grpSp>
          <p:nvGrpSpPr>
            <p:cNvPr id="49" name="Gruppieren 48"/>
            <p:cNvGrpSpPr/>
            <p:nvPr/>
          </p:nvGrpSpPr>
          <p:grpSpPr>
            <a:xfrm>
              <a:off x="1919814" y="6215735"/>
              <a:ext cx="1233200" cy="297517"/>
              <a:chOff x="3400523" y="6240476"/>
              <a:chExt cx="2192355" cy="528918"/>
            </a:xfrm>
          </p:grpSpPr>
          <p:sp>
            <p:nvSpPr>
              <p:cNvPr id="50" name="Textfeld 49"/>
              <p:cNvSpPr txBox="1"/>
              <p:nvPr/>
            </p:nvSpPr>
            <p:spPr>
              <a:xfrm>
                <a:off x="4556750" y="6240476"/>
                <a:ext cx="1036128" cy="5289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844"/>
                  </a:lnSpc>
                </a:pPr>
                <a:r>
                  <a:rPr lang="en-US" sz="800" dirty="0">
                    <a:latin typeface="Helvetica" pitchFamily="2" charset="0"/>
                  </a:rPr>
                  <a:t>Male</a:t>
                </a:r>
              </a:p>
              <a:p>
                <a:pPr>
                  <a:lnSpc>
                    <a:spcPts val="844"/>
                  </a:lnSpc>
                </a:pPr>
                <a:r>
                  <a:rPr lang="en-US" sz="800" dirty="0">
                    <a:latin typeface="Helvetica" pitchFamily="2" charset="0"/>
                  </a:rPr>
                  <a:t>Female</a:t>
                </a:r>
              </a:p>
            </p:txBody>
          </p:sp>
          <p:sp>
            <p:nvSpPr>
              <p:cNvPr id="51" name="Textfeld 50"/>
              <p:cNvSpPr txBox="1"/>
              <p:nvPr/>
            </p:nvSpPr>
            <p:spPr>
              <a:xfrm>
                <a:off x="3400523" y="6311564"/>
                <a:ext cx="1073196" cy="369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ts val="900"/>
                  </a:lnSpc>
                </a:pPr>
                <a:r>
                  <a:rPr lang="en-US" sz="800" dirty="0">
                    <a:latin typeface="Helvetica" pitchFamily="2" charset="0"/>
                  </a:rPr>
                  <a:t>Sex</a:t>
                </a:r>
              </a:p>
            </p:txBody>
          </p:sp>
        </p:grpSp>
        <p:pic>
          <p:nvPicPr>
            <p:cNvPr id="52" name="Grafik 5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389" t="44538" r="14837" b="48174"/>
            <a:stretch/>
          </p:blipFill>
          <p:spPr>
            <a:xfrm>
              <a:off x="2515967" y="6202119"/>
              <a:ext cx="88106" cy="361819"/>
            </a:xfrm>
            <a:prstGeom prst="rect">
              <a:avLst/>
            </a:prstGeom>
          </p:spPr>
        </p:pic>
        <p:cxnSp>
          <p:nvCxnSpPr>
            <p:cNvPr id="53" name="Gerader Verbinder 52"/>
            <p:cNvCxnSpPr/>
            <p:nvPr/>
          </p:nvCxnSpPr>
          <p:spPr>
            <a:xfrm flipH="1" flipV="1">
              <a:off x="3768870" y="6301063"/>
              <a:ext cx="71131" cy="83"/>
            </a:xfrm>
            <a:prstGeom prst="line">
              <a:avLst/>
            </a:prstGeom>
            <a:ln w="28575">
              <a:solidFill>
                <a:srgbClr val="FF76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/>
            <p:cNvCxnSpPr/>
            <p:nvPr/>
          </p:nvCxnSpPr>
          <p:spPr>
            <a:xfrm>
              <a:off x="3703772" y="6300943"/>
              <a:ext cx="19268" cy="120"/>
            </a:xfrm>
            <a:prstGeom prst="line">
              <a:avLst/>
            </a:prstGeom>
            <a:ln w="28575">
              <a:solidFill>
                <a:srgbClr val="FF76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/>
            <p:cNvCxnSpPr/>
            <p:nvPr/>
          </p:nvCxnSpPr>
          <p:spPr>
            <a:xfrm flipH="1" flipV="1">
              <a:off x="3768431" y="6406076"/>
              <a:ext cx="71131" cy="83"/>
            </a:xfrm>
            <a:prstGeom prst="line">
              <a:avLst/>
            </a:prstGeom>
            <a:ln w="28575">
              <a:solidFill>
                <a:srgbClr val="008B8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r Verbinder 55"/>
            <p:cNvCxnSpPr/>
            <p:nvPr/>
          </p:nvCxnSpPr>
          <p:spPr>
            <a:xfrm>
              <a:off x="3703333" y="6405957"/>
              <a:ext cx="19268" cy="120"/>
            </a:xfrm>
            <a:prstGeom prst="line">
              <a:avLst/>
            </a:prstGeom>
            <a:ln w="28575">
              <a:solidFill>
                <a:srgbClr val="008B8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feld 56"/>
            <p:cNvSpPr txBox="1"/>
            <p:nvPr/>
          </p:nvSpPr>
          <p:spPr>
            <a:xfrm>
              <a:off x="3053829" y="6261024"/>
              <a:ext cx="603674" cy="2077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>
                <a:lnSpc>
                  <a:spcPts val="900"/>
                </a:lnSpc>
              </a:pPr>
              <a:r>
                <a:rPr lang="en-US" sz="800" dirty="0">
                  <a:latin typeface="Helvetica" pitchFamily="2" charset="0"/>
                </a:rPr>
                <a:t>Modality</a:t>
              </a:r>
            </a:p>
          </p:txBody>
        </p:sp>
      </p:grpSp>
      <p:sp>
        <p:nvSpPr>
          <p:cNvPr id="93" name="Textfeld 92"/>
          <p:cNvSpPr txBox="1"/>
          <p:nvPr/>
        </p:nvSpPr>
        <p:spPr>
          <a:xfrm>
            <a:off x="2355721" y="4660385"/>
            <a:ext cx="810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dirty="0" smtClean="0">
                <a:solidFill>
                  <a:srgbClr val="32A1A1"/>
                </a:solidFill>
                <a:latin typeface="Helvetica" pitchFamily="2" charset="0"/>
              </a:rPr>
              <a:t>ρ</a:t>
            </a:r>
            <a:r>
              <a:rPr lang="de-DE" sz="800" dirty="0" smtClean="0">
                <a:solidFill>
                  <a:srgbClr val="32A1A1"/>
                </a:solidFill>
                <a:latin typeface="Helvetica" pitchFamily="2" charset="0"/>
              </a:rPr>
              <a:t> = -.126*</a:t>
            </a:r>
          </a:p>
          <a:p>
            <a:r>
              <a:rPr lang="el-GR" sz="800" dirty="0" smtClean="0">
                <a:solidFill>
                  <a:srgbClr val="FF7643"/>
                </a:solidFill>
                <a:latin typeface="Helvetica" pitchFamily="2" charset="0"/>
              </a:rPr>
              <a:t>ρ</a:t>
            </a:r>
            <a:r>
              <a:rPr lang="de-DE" sz="800" dirty="0" smtClean="0">
                <a:solidFill>
                  <a:srgbClr val="FF7643"/>
                </a:solidFill>
                <a:latin typeface="Helvetica" pitchFamily="2" charset="0"/>
              </a:rPr>
              <a:t> = -.160**</a:t>
            </a:r>
            <a:endParaRPr lang="en-US" sz="800" dirty="0">
              <a:solidFill>
                <a:srgbClr val="FF7643"/>
              </a:solidFill>
              <a:latin typeface="Helvetica" pitchFamily="2" charset="0"/>
            </a:endParaRPr>
          </a:p>
        </p:txBody>
      </p:sp>
      <p:sp>
        <p:nvSpPr>
          <p:cNvPr id="94" name="Textfeld 93"/>
          <p:cNvSpPr txBox="1"/>
          <p:nvPr/>
        </p:nvSpPr>
        <p:spPr>
          <a:xfrm>
            <a:off x="5145862" y="4655306"/>
            <a:ext cx="810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dirty="0" smtClean="0">
                <a:solidFill>
                  <a:srgbClr val="32A1A1"/>
                </a:solidFill>
                <a:latin typeface="Helvetica" pitchFamily="2" charset="0"/>
              </a:rPr>
              <a:t>ρ</a:t>
            </a:r>
            <a:r>
              <a:rPr lang="de-DE" sz="800" dirty="0" smtClean="0">
                <a:solidFill>
                  <a:srgbClr val="32A1A1"/>
                </a:solidFill>
                <a:latin typeface="Helvetica" pitchFamily="2" charset="0"/>
              </a:rPr>
              <a:t> = -.262**</a:t>
            </a:r>
          </a:p>
          <a:p>
            <a:r>
              <a:rPr lang="el-GR" sz="800" dirty="0" smtClean="0">
                <a:solidFill>
                  <a:srgbClr val="FF7643"/>
                </a:solidFill>
                <a:latin typeface="Helvetica" pitchFamily="2" charset="0"/>
              </a:rPr>
              <a:t>ρ</a:t>
            </a:r>
            <a:r>
              <a:rPr lang="de-DE" sz="800" dirty="0" smtClean="0">
                <a:solidFill>
                  <a:srgbClr val="FF7643"/>
                </a:solidFill>
                <a:latin typeface="Helvetica" pitchFamily="2" charset="0"/>
              </a:rPr>
              <a:t> = -.216**</a:t>
            </a:r>
            <a:endParaRPr lang="en-US" sz="800" dirty="0">
              <a:solidFill>
                <a:srgbClr val="FF7643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21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1950721" y="6149410"/>
            <a:ext cx="2784355" cy="467471"/>
            <a:chOff x="3416416" y="6009278"/>
            <a:chExt cx="4949966" cy="831059"/>
          </a:xfrm>
        </p:grpSpPr>
        <p:grpSp>
          <p:nvGrpSpPr>
            <p:cNvPr id="5" name="Gruppieren 4"/>
            <p:cNvGrpSpPr/>
            <p:nvPr/>
          </p:nvGrpSpPr>
          <p:grpSpPr>
            <a:xfrm>
              <a:off x="3416416" y="6129030"/>
              <a:ext cx="2794162" cy="711307"/>
              <a:chOff x="2688599" y="6123018"/>
              <a:chExt cx="2794162" cy="711307"/>
            </a:xfrm>
          </p:grpSpPr>
          <p:sp>
            <p:nvSpPr>
              <p:cNvPr id="13" name="Textfeld 12"/>
              <p:cNvSpPr txBox="1"/>
              <p:nvPr/>
            </p:nvSpPr>
            <p:spPr>
              <a:xfrm>
                <a:off x="4587582" y="6123018"/>
                <a:ext cx="895179" cy="71130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844"/>
                  </a:lnSpc>
                </a:pPr>
                <a:r>
                  <a:rPr lang="en-US" sz="800" dirty="0">
                    <a:latin typeface="Helvetica" pitchFamily="2" charset="0"/>
                  </a:rPr>
                  <a:t>CN</a:t>
                </a:r>
              </a:p>
              <a:p>
                <a:pPr>
                  <a:lnSpc>
                    <a:spcPts val="844"/>
                  </a:lnSpc>
                </a:pPr>
                <a:r>
                  <a:rPr lang="en-US" sz="800" dirty="0">
                    <a:latin typeface="Helvetica" pitchFamily="2" charset="0"/>
                  </a:rPr>
                  <a:t>MCI</a:t>
                </a:r>
              </a:p>
              <a:p>
                <a:pPr>
                  <a:lnSpc>
                    <a:spcPts val="844"/>
                  </a:lnSpc>
                </a:pPr>
                <a:r>
                  <a:rPr lang="en-US" sz="800" dirty="0">
                    <a:latin typeface="Helvetica" pitchFamily="2" charset="0"/>
                  </a:rPr>
                  <a:t>AD</a:t>
                </a:r>
              </a:p>
            </p:txBody>
          </p:sp>
          <p:sp>
            <p:nvSpPr>
              <p:cNvPr id="14" name="Textfeld 13"/>
              <p:cNvSpPr txBox="1"/>
              <p:nvPr/>
            </p:nvSpPr>
            <p:spPr>
              <a:xfrm>
                <a:off x="2688599" y="6311564"/>
                <a:ext cx="178512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ts val="900"/>
                  </a:lnSpc>
                </a:pPr>
                <a:r>
                  <a:rPr lang="en-US" sz="800" dirty="0">
                    <a:latin typeface="Helvetica" pitchFamily="2" charset="0"/>
                  </a:rPr>
                  <a:t>DX after 2 years</a:t>
                </a:r>
              </a:p>
            </p:txBody>
          </p:sp>
        </p:grpSp>
        <p:pic>
          <p:nvPicPr>
            <p:cNvPr id="6" name="Grafik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389" t="44538" r="14734" b="52697"/>
            <a:stretch/>
          </p:blipFill>
          <p:spPr>
            <a:xfrm>
              <a:off x="5188165" y="6097197"/>
              <a:ext cx="165704" cy="244090"/>
            </a:xfrm>
            <a:prstGeom prst="rect">
              <a:avLst/>
            </a:prstGeom>
          </p:spPr>
        </p:pic>
        <p:sp>
          <p:nvSpPr>
            <p:cNvPr id="7" name="Rechteck 6"/>
            <p:cNvSpPr/>
            <p:nvPr/>
          </p:nvSpPr>
          <p:spPr>
            <a:xfrm>
              <a:off x="5223309" y="6406995"/>
              <a:ext cx="93983" cy="88455"/>
            </a:xfrm>
            <a:prstGeom prst="rect">
              <a:avLst/>
            </a:prstGeom>
            <a:solidFill>
              <a:srgbClr val="CCD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8" name="Ellipse 7"/>
            <p:cNvSpPr/>
            <p:nvPr/>
          </p:nvSpPr>
          <p:spPr>
            <a:xfrm>
              <a:off x="7402198" y="6194908"/>
              <a:ext cx="82550" cy="82550"/>
            </a:xfrm>
            <a:prstGeom prst="ellipse">
              <a:avLst/>
            </a:prstGeom>
            <a:solidFill>
              <a:srgbClr val="87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9" name="Ellipse 8"/>
            <p:cNvSpPr/>
            <p:nvPr/>
          </p:nvSpPr>
          <p:spPr>
            <a:xfrm>
              <a:off x="7402198" y="6405280"/>
              <a:ext cx="82550" cy="82550"/>
            </a:xfrm>
            <a:prstGeom prst="ellipse">
              <a:avLst/>
            </a:prstGeom>
            <a:solidFill>
              <a:srgbClr val="C4C4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0" name="Ellipse 9"/>
            <p:cNvSpPr/>
            <p:nvPr/>
          </p:nvSpPr>
          <p:spPr>
            <a:xfrm>
              <a:off x="7402198" y="6598365"/>
              <a:ext cx="82550" cy="8255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1" name="Textfeld 10"/>
            <p:cNvSpPr txBox="1"/>
            <p:nvPr/>
          </p:nvSpPr>
          <p:spPr>
            <a:xfrm>
              <a:off x="5916485" y="6323018"/>
              <a:ext cx="137058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>
                <a:lnSpc>
                  <a:spcPts val="900"/>
                </a:lnSpc>
              </a:pPr>
              <a:r>
                <a:rPr lang="de-DE" sz="800" dirty="0">
                  <a:latin typeface="Helvetica" pitchFamily="2" charset="0"/>
                </a:rPr>
                <a:t>A</a:t>
              </a:r>
              <a:r>
                <a:rPr lang="el-GR" sz="800" dirty="0">
                  <a:latin typeface="Helvetica" pitchFamily="2" charset="0"/>
                </a:rPr>
                <a:t>β</a:t>
              </a:r>
              <a:r>
                <a:rPr lang="de-DE" sz="800" dirty="0">
                  <a:latin typeface="Helvetica" pitchFamily="2" charset="0"/>
                </a:rPr>
                <a:t> </a:t>
              </a:r>
              <a:r>
                <a:rPr lang="de-DE" sz="800" dirty="0" err="1">
                  <a:latin typeface="Helvetica" pitchFamily="2" charset="0"/>
                </a:rPr>
                <a:t>status</a:t>
              </a:r>
              <a:endParaRPr lang="en-US" sz="800" dirty="0">
                <a:latin typeface="Helvetica" pitchFamily="2" charset="0"/>
              </a:endParaRP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7471203" y="6009278"/>
              <a:ext cx="895179" cy="8207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Helvetica" pitchFamily="2" charset="0"/>
                </a:rPr>
                <a:t>-</a:t>
              </a:r>
            </a:p>
            <a:p>
              <a:r>
                <a:rPr lang="en-US" sz="800" dirty="0">
                  <a:latin typeface="Helvetica" pitchFamily="2" charset="0"/>
                </a:rPr>
                <a:t>NA</a:t>
              </a:r>
            </a:p>
            <a:p>
              <a:r>
                <a:rPr lang="en-US" sz="800" dirty="0">
                  <a:latin typeface="Helvetica" pitchFamily="2" charset="0"/>
                </a:rPr>
                <a:t>+</a:t>
              </a:r>
            </a:p>
          </p:txBody>
        </p:sp>
      </p:grpSp>
      <p:sp>
        <p:nvSpPr>
          <p:cNvPr id="15" name="Textfeld 14"/>
          <p:cNvSpPr txBox="1"/>
          <p:nvPr/>
        </p:nvSpPr>
        <p:spPr>
          <a:xfrm>
            <a:off x="-172490" y="5884232"/>
            <a:ext cx="808502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844"/>
              </a:lnSpc>
            </a:pPr>
            <a:r>
              <a:rPr lang="en-US" sz="1200" b="1" dirty="0">
                <a:latin typeface="Helvetica" pitchFamily="2" charset="0"/>
              </a:rPr>
              <a:t>a)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3029095" y="5884233"/>
            <a:ext cx="665873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844"/>
              </a:lnSpc>
            </a:pPr>
            <a:r>
              <a:rPr lang="en-US" sz="1200" b="1" dirty="0">
                <a:latin typeface="Helvetica" pitchFamily="2" charset="0"/>
              </a:rPr>
              <a:t>b)</a:t>
            </a:r>
          </a:p>
        </p:txBody>
      </p:sp>
      <p:sp>
        <p:nvSpPr>
          <p:cNvPr id="17" name="Rechteck 16"/>
          <p:cNvSpPr/>
          <p:nvPr/>
        </p:nvSpPr>
        <p:spPr>
          <a:xfrm rot="18900000">
            <a:off x="2968999" y="6494387"/>
            <a:ext cx="46419" cy="46419"/>
          </a:xfrm>
          <a:prstGeom prst="rect">
            <a:avLst/>
          </a:prstGeom>
          <a:solidFill>
            <a:srgbClr val="CCD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" r="15278"/>
          <a:stretch/>
        </p:blipFill>
        <p:spPr>
          <a:xfrm>
            <a:off x="375487" y="2914430"/>
            <a:ext cx="2549173" cy="3095116"/>
          </a:xfrm>
          <a:prstGeom prst="rect">
            <a:avLst/>
          </a:prstGeom>
        </p:spPr>
      </p:pic>
      <p:sp>
        <p:nvSpPr>
          <p:cNvPr id="20" name="Textfeld 19"/>
          <p:cNvSpPr txBox="1"/>
          <p:nvPr/>
        </p:nvSpPr>
        <p:spPr>
          <a:xfrm>
            <a:off x="586968" y="5923403"/>
            <a:ext cx="2416229" cy="1949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844"/>
              </a:lnSpc>
            </a:pPr>
            <a:r>
              <a:rPr lang="en-US" sz="800" dirty="0">
                <a:latin typeface="Helvetica" pitchFamily="2" charset="0"/>
              </a:rPr>
              <a:t>PET-BPAD [years]</a:t>
            </a:r>
          </a:p>
        </p:txBody>
      </p:sp>
      <p:sp>
        <p:nvSpPr>
          <p:cNvPr id="21" name="Textfeld 20"/>
          <p:cNvSpPr txBox="1"/>
          <p:nvPr/>
        </p:nvSpPr>
        <p:spPr>
          <a:xfrm rot="16200000">
            <a:off x="-1273237" y="4272088"/>
            <a:ext cx="3076347" cy="1949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844"/>
              </a:lnSpc>
            </a:pPr>
            <a:r>
              <a:rPr lang="de-DE" sz="800" dirty="0" err="1">
                <a:latin typeface="Helvetica" pitchFamily="2" charset="0"/>
              </a:rPr>
              <a:t>Predicted</a:t>
            </a:r>
            <a:r>
              <a:rPr lang="de-DE" sz="800" dirty="0">
                <a:latin typeface="Helvetica" pitchFamily="2" charset="0"/>
              </a:rPr>
              <a:t> </a:t>
            </a:r>
            <a:r>
              <a:rPr lang="de-DE" sz="800" dirty="0" err="1">
                <a:latin typeface="Helvetica" pitchFamily="2" charset="0"/>
              </a:rPr>
              <a:t>Probability</a:t>
            </a:r>
            <a:r>
              <a:rPr lang="de-DE" sz="800" dirty="0">
                <a:latin typeface="Helvetica" pitchFamily="2" charset="0"/>
              </a:rPr>
              <a:t> </a:t>
            </a:r>
            <a:r>
              <a:rPr lang="de-DE" sz="800" dirty="0" err="1">
                <a:latin typeface="Helvetica" pitchFamily="2" charset="0"/>
              </a:rPr>
              <a:t>of</a:t>
            </a:r>
            <a:r>
              <a:rPr lang="de-DE" sz="800" dirty="0">
                <a:latin typeface="Helvetica" pitchFamily="2" charset="0"/>
              </a:rPr>
              <a:t> </a:t>
            </a:r>
            <a:r>
              <a:rPr lang="de-DE" sz="800" dirty="0" err="1">
                <a:latin typeface="Helvetica" pitchFamily="2" charset="0"/>
              </a:rPr>
              <a:t>Cognitive</a:t>
            </a:r>
            <a:r>
              <a:rPr lang="de-DE" sz="800" dirty="0">
                <a:latin typeface="Helvetica" pitchFamily="2" charset="0"/>
              </a:rPr>
              <a:t> </a:t>
            </a:r>
            <a:r>
              <a:rPr lang="de-DE" sz="800" dirty="0" err="1">
                <a:latin typeface="Helvetica" pitchFamily="2" charset="0"/>
              </a:rPr>
              <a:t>Decline</a:t>
            </a:r>
            <a:r>
              <a:rPr lang="de-DE" sz="800" dirty="0">
                <a:latin typeface="Helvetica" pitchFamily="2" charset="0"/>
              </a:rPr>
              <a:t> [%]</a:t>
            </a:r>
            <a:endParaRPr lang="en-US" sz="800" baseline="-25000" dirty="0">
              <a:latin typeface="Helvetica" pitchFamily="2" charset="0"/>
            </a:endParaRPr>
          </a:p>
        </p:txBody>
      </p:sp>
      <p:cxnSp>
        <p:nvCxnSpPr>
          <p:cNvPr id="22" name="Gerader Verbinder 21"/>
          <p:cNvCxnSpPr/>
          <p:nvPr/>
        </p:nvCxnSpPr>
        <p:spPr>
          <a:xfrm>
            <a:off x="541625" y="4354753"/>
            <a:ext cx="1279326" cy="1406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/>
          <p:nvPr/>
        </p:nvCxnSpPr>
        <p:spPr>
          <a:xfrm flipH="1">
            <a:off x="1820951" y="4354753"/>
            <a:ext cx="1" cy="1494654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feld 23"/>
          <p:cNvSpPr txBox="1"/>
          <p:nvPr/>
        </p:nvSpPr>
        <p:spPr>
          <a:xfrm>
            <a:off x="683565" y="3021807"/>
            <a:ext cx="918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0E0E0"/>
                </a:solidFill>
              </a:rPr>
              <a:t>Sample 1</a:t>
            </a:r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" r="15278"/>
          <a:stretch/>
        </p:blipFill>
        <p:spPr>
          <a:xfrm>
            <a:off x="3492103" y="2917343"/>
            <a:ext cx="2557861" cy="3100436"/>
          </a:xfrm>
          <a:prstGeom prst="rect">
            <a:avLst/>
          </a:prstGeom>
        </p:spPr>
      </p:pic>
      <p:cxnSp>
        <p:nvCxnSpPr>
          <p:cNvPr id="27" name="Gerader Verbinder 26"/>
          <p:cNvCxnSpPr/>
          <p:nvPr/>
        </p:nvCxnSpPr>
        <p:spPr>
          <a:xfrm>
            <a:off x="3647011" y="4365469"/>
            <a:ext cx="1333418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/>
          <p:nvPr/>
        </p:nvCxnSpPr>
        <p:spPr>
          <a:xfrm>
            <a:off x="4980429" y="4365469"/>
            <a:ext cx="0" cy="1483733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3703584" y="5923403"/>
            <a:ext cx="2416229" cy="1949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844"/>
              </a:lnSpc>
            </a:pPr>
            <a:r>
              <a:rPr lang="en-US" sz="800">
                <a:latin typeface="Helvetica" pitchFamily="2" charset="0"/>
              </a:rPr>
              <a:t>PET-BPAD </a:t>
            </a:r>
            <a:r>
              <a:rPr lang="en-US" sz="800" dirty="0">
                <a:latin typeface="Helvetica" pitchFamily="2" charset="0"/>
              </a:rPr>
              <a:t>[years]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3800181" y="3021810"/>
            <a:ext cx="918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0E0E0"/>
                </a:solidFill>
              </a:rPr>
              <a:t>Sample 2</a:t>
            </a:r>
          </a:p>
        </p:txBody>
      </p:sp>
      <p:sp>
        <p:nvSpPr>
          <p:cNvPr id="31" name="Textfeld 30"/>
          <p:cNvSpPr txBox="1"/>
          <p:nvPr/>
        </p:nvSpPr>
        <p:spPr>
          <a:xfrm rot="16200000">
            <a:off x="1843379" y="4272088"/>
            <a:ext cx="3076347" cy="1949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844"/>
              </a:lnSpc>
            </a:pPr>
            <a:r>
              <a:rPr lang="de-DE" sz="800" dirty="0" err="1">
                <a:latin typeface="Helvetica" pitchFamily="2" charset="0"/>
              </a:rPr>
              <a:t>Predicted</a:t>
            </a:r>
            <a:r>
              <a:rPr lang="de-DE" sz="800" dirty="0">
                <a:latin typeface="Helvetica" pitchFamily="2" charset="0"/>
              </a:rPr>
              <a:t> </a:t>
            </a:r>
            <a:r>
              <a:rPr lang="de-DE" sz="800" dirty="0" err="1">
                <a:latin typeface="Helvetica" pitchFamily="2" charset="0"/>
              </a:rPr>
              <a:t>Probability</a:t>
            </a:r>
            <a:r>
              <a:rPr lang="de-DE" sz="800" dirty="0">
                <a:latin typeface="Helvetica" pitchFamily="2" charset="0"/>
              </a:rPr>
              <a:t> </a:t>
            </a:r>
            <a:r>
              <a:rPr lang="de-DE" sz="800" dirty="0" err="1">
                <a:latin typeface="Helvetica" pitchFamily="2" charset="0"/>
              </a:rPr>
              <a:t>of</a:t>
            </a:r>
            <a:r>
              <a:rPr lang="de-DE" sz="800" dirty="0">
                <a:latin typeface="Helvetica" pitchFamily="2" charset="0"/>
              </a:rPr>
              <a:t> </a:t>
            </a:r>
            <a:r>
              <a:rPr lang="de-DE" sz="800" dirty="0" err="1">
                <a:latin typeface="Helvetica" pitchFamily="2" charset="0"/>
              </a:rPr>
              <a:t>Cognitive</a:t>
            </a:r>
            <a:r>
              <a:rPr lang="de-DE" sz="800" dirty="0">
                <a:latin typeface="Helvetica" pitchFamily="2" charset="0"/>
              </a:rPr>
              <a:t> </a:t>
            </a:r>
            <a:r>
              <a:rPr lang="de-DE" sz="800" dirty="0" err="1">
                <a:latin typeface="Helvetica" pitchFamily="2" charset="0"/>
              </a:rPr>
              <a:t>Decline</a:t>
            </a:r>
            <a:r>
              <a:rPr lang="de-DE" sz="800" dirty="0">
                <a:latin typeface="Helvetica" pitchFamily="2" charset="0"/>
              </a:rPr>
              <a:t> [%]</a:t>
            </a:r>
            <a:endParaRPr lang="en-US" sz="800" baseline="-25000" dirty="0">
              <a:latin typeface="Helvetica" pitchFamily="2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545993" y="4157908"/>
            <a:ext cx="44500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OLD</a:t>
            </a:r>
            <a:endParaRPr 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730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21"/>
          <a:stretch/>
        </p:blipFill>
        <p:spPr>
          <a:xfrm>
            <a:off x="292947" y="2877968"/>
            <a:ext cx="2588040" cy="305270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61"/>
          <a:stretch/>
        </p:blipFill>
        <p:spPr>
          <a:xfrm>
            <a:off x="3303764" y="2877969"/>
            <a:ext cx="2595995" cy="3052705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3029095" y="5884233"/>
            <a:ext cx="665873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844"/>
              </a:lnSpc>
            </a:pPr>
            <a:r>
              <a:rPr lang="en-US" sz="1200" b="1" dirty="0">
                <a:latin typeface="Helvetica" pitchFamily="2" charset="0"/>
              </a:rPr>
              <a:t>b)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586968" y="5847203"/>
            <a:ext cx="2416229" cy="1949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844"/>
              </a:lnSpc>
            </a:pPr>
            <a:r>
              <a:rPr lang="en-US" sz="800" dirty="0">
                <a:latin typeface="Helvetica" pitchFamily="2" charset="0"/>
              </a:rPr>
              <a:t>PET-BPAD [years]</a:t>
            </a:r>
          </a:p>
        </p:txBody>
      </p:sp>
      <p:sp>
        <p:nvSpPr>
          <p:cNvPr id="20" name="Textfeld 19"/>
          <p:cNvSpPr txBox="1"/>
          <p:nvPr/>
        </p:nvSpPr>
        <p:spPr>
          <a:xfrm rot="16200000">
            <a:off x="-1272551" y="4248597"/>
            <a:ext cx="3076347" cy="1949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844"/>
              </a:lnSpc>
            </a:pPr>
            <a:r>
              <a:rPr lang="de-DE" sz="800" dirty="0" err="1">
                <a:latin typeface="Helvetica" pitchFamily="2" charset="0"/>
              </a:rPr>
              <a:t>Predicted</a:t>
            </a:r>
            <a:r>
              <a:rPr lang="de-DE" sz="800" dirty="0">
                <a:latin typeface="Helvetica" pitchFamily="2" charset="0"/>
              </a:rPr>
              <a:t> </a:t>
            </a:r>
            <a:r>
              <a:rPr lang="de-DE" sz="800" dirty="0" err="1">
                <a:latin typeface="Helvetica" pitchFamily="2" charset="0"/>
              </a:rPr>
              <a:t>Probability</a:t>
            </a:r>
            <a:r>
              <a:rPr lang="de-DE" sz="800" dirty="0">
                <a:latin typeface="Helvetica" pitchFamily="2" charset="0"/>
              </a:rPr>
              <a:t> </a:t>
            </a:r>
            <a:r>
              <a:rPr lang="de-DE" sz="800" dirty="0" err="1">
                <a:latin typeface="Helvetica" pitchFamily="2" charset="0"/>
              </a:rPr>
              <a:t>of</a:t>
            </a:r>
            <a:r>
              <a:rPr lang="de-DE" sz="800" dirty="0">
                <a:latin typeface="Helvetica" pitchFamily="2" charset="0"/>
              </a:rPr>
              <a:t> </a:t>
            </a:r>
            <a:r>
              <a:rPr lang="de-DE" sz="800" dirty="0" err="1">
                <a:latin typeface="Helvetica" pitchFamily="2" charset="0"/>
              </a:rPr>
              <a:t>Cognitive</a:t>
            </a:r>
            <a:r>
              <a:rPr lang="de-DE" sz="800" dirty="0">
                <a:latin typeface="Helvetica" pitchFamily="2" charset="0"/>
              </a:rPr>
              <a:t> </a:t>
            </a:r>
            <a:r>
              <a:rPr lang="de-DE" sz="800" dirty="0" err="1">
                <a:latin typeface="Helvetica" pitchFamily="2" charset="0"/>
              </a:rPr>
              <a:t>Decline</a:t>
            </a:r>
            <a:r>
              <a:rPr lang="de-DE" sz="800" dirty="0">
                <a:latin typeface="Helvetica" pitchFamily="2" charset="0"/>
              </a:rPr>
              <a:t> [%]</a:t>
            </a:r>
            <a:endParaRPr lang="en-US" sz="800" baseline="-25000" dirty="0">
              <a:latin typeface="Helvetica" pitchFamily="2" charset="0"/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683565" y="3021807"/>
            <a:ext cx="918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0E0E0"/>
                </a:solidFill>
              </a:rPr>
              <a:t>Sample 1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3703584" y="5847203"/>
            <a:ext cx="2416229" cy="1949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844"/>
              </a:lnSpc>
            </a:pPr>
            <a:r>
              <a:rPr lang="en-US" sz="800">
                <a:latin typeface="Helvetica" pitchFamily="2" charset="0"/>
              </a:rPr>
              <a:t>PET-BPAD </a:t>
            </a:r>
            <a:r>
              <a:rPr lang="en-US" sz="800" dirty="0">
                <a:latin typeface="Helvetica" pitchFamily="2" charset="0"/>
              </a:rPr>
              <a:t>[years]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3800181" y="3021810"/>
            <a:ext cx="918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0E0E0"/>
                </a:solidFill>
              </a:rPr>
              <a:t>Sample 2</a:t>
            </a:r>
          </a:p>
        </p:txBody>
      </p:sp>
      <p:sp>
        <p:nvSpPr>
          <p:cNvPr id="24" name="Textfeld 23"/>
          <p:cNvSpPr txBox="1"/>
          <p:nvPr/>
        </p:nvSpPr>
        <p:spPr>
          <a:xfrm rot="16200000">
            <a:off x="1740293" y="4254160"/>
            <a:ext cx="3076347" cy="1949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844"/>
              </a:lnSpc>
            </a:pPr>
            <a:r>
              <a:rPr lang="de-DE" sz="800" dirty="0" err="1">
                <a:latin typeface="Helvetica" pitchFamily="2" charset="0"/>
              </a:rPr>
              <a:t>Predicted</a:t>
            </a:r>
            <a:r>
              <a:rPr lang="de-DE" sz="800" dirty="0">
                <a:latin typeface="Helvetica" pitchFamily="2" charset="0"/>
              </a:rPr>
              <a:t> </a:t>
            </a:r>
            <a:r>
              <a:rPr lang="de-DE" sz="800" dirty="0" err="1">
                <a:latin typeface="Helvetica" pitchFamily="2" charset="0"/>
              </a:rPr>
              <a:t>Probability</a:t>
            </a:r>
            <a:r>
              <a:rPr lang="de-DE" sz="800" dirty="0">
                <a:latin typeface="Helvetica" pitchFamily="2" charset="0"/>
              </a:rPr>
              <a:t> </a:t>
            </a:r>
            <a:r>
              <a:rPr lang="de-DE" sz="800" dirty="0" err="1">
                <a:latin typeface="Helvetica" pitchFamily="2" charset="0"/>
              </a:rPr>
              <a:t>of</a:t>
            </a:r>
            <a:r>
              <a:rPr lang="de-DE" sz="800" dirty="0">
                <a:latin typeface="Helvetica" pitchFamily="2" charset="0"/>
              </a:rPr>
              <a:t> </a:t>
            </a:r>
            <a:r>
              <a:rPr lang="de-DE" sz="800" dirty="0" err="1">
                <a:latin typeface="Helvetica" pitchFamily="2" charset="0"/>
              </a:rPr>
              <a:t>Cognitive</a:t>
            </a:r>
            <a:r>
              <a:rPr lang="de-DE" sz="800" dirty="0">
                <a:latin typeface="Helvetica" pitchFamily="2" charset="0"/>
              </a:rPr>
              <a:t> </a:t>
            </a:r>
            <a:r>
              <a:rPr lang="de-DE" sz="800" dirty="0" err="1">
                <a:latin typeface="Helvetica" pitchFamily="2" charset="0"/>
              </a:rPr>
              <a:t>Decline</a:t>
            </a:r>
            <a:r>
              <a:rPr lang="de-DE" sz="800" dirty="0">
                <a:latin typeface="Helvetica" pitchFamily="2" charset="0"/>
              </a:rPr>
              <a:t> [%]</a:t>
            </a:r>
            <a:endParaRPr lang="en-US" sz="800" baseline="-25000" dirty="0">
              <a:latin typeface="Helvetica" pitchFamily="2" charset="0"/>
            </a:endParaRPr>
          </a:p>
        </p:txBody>
      </p:sp>
      <p:grpSp>
        <p:nvGrpSpPr>
          <p:cNvPr id="29" name="Gruppieren 28"/>
          <p:cNvGrpSpPr/>
          <p:nvPr/>
        </p:nvGrpSpPr>
        <p:grpSpPr>
          <a:xfrm>
            <a:off x="1005788" y="6244588"/>
            <a:ext cx="4358691" cy="418017"/>
            <a:chOff x="1005788" y="6244588"/>
            <a:chExt cx="4358691" cy="418017"/>
          </a:xfrm>
        </p:grpSpPr>
        <p:grpSp>
          <p:nvGrpSpPr>
            <p:cNvPr id="6" name="Gruppieren 5"/>
            <p:cNvGrpSpPr/>
            <p:nvPr/>
          </p:nvGrpSpPr>
          <p:grpSpPr>
            <a:xfrm>
              <a:off x="2408003" y="6244588"/>
              <a:ext cx="2956476" cy="418017"/>
              <a:chOff x="3416416" y="6097197"/>
              <a:chExt cx="5255959" cy="743140"/>
            </a:xfrm>
          </p:grpSpPr>
          <p:grpSp>
            <p:nvGrpSpPr>
              <p:cNvPr id="7" name="Gruppieren 6"/>
              <p:cNvGrpSpPr/>
              <p:nvPr/>
            </p:nvGrpSpPr>
            <p:grpSpPr>
              <a:xfrm>
                <a:off x="3416416" y="6129030"/>
                <a:ext cx="2794162" cy="711307"/>
                <a:chOff x="2688599" y="6123018"/>
                <a:chExt cx="2794162" cy="711307"/>
              </a:xfrm>
            </p:grpSpPr>
            <p:sp>
              <p:nvSpPr>
                <p:cNvPr id="15" name="Textfeld 14"/>
                <p:cNvSpPr txBox="1"/>
                <p:nvPr/>
              </p:nvSpPr>
              <p:spPr>
                <a:xfrm>
                  <a:off x="4587582" y="6123018"/>
                  <a:ext cx="895179" cy="71130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844"/>
                    </a:lnSpc>
                  </a:pPr>
                  <a:r>
                    <a:rPr lang="en-US" sz="800" dirty="0">
                      <a:latin typeface="Helvetica" pitchFamily="2" charset="0"/>
                    </a:rPr>
                    <a:t>CN</a:t>
                  </a:r>
                </a:p>
                <a:p>
                  <a:pPr>
                    <a:lnSpc>
                      <a:spcPts val="844"/>
                    </a:lnSpc>
                  </a:pPr>
                  <a:r>
                    <a:rPr lang="en-US" sz="800" dirty="0">
                      <a:latin typeface="Helvetica" pitchFamily="2" charset="0"/>
                    </a:rPr>
                    <a:t>MCI</a:t>
                  </a:r>
                </a:p>
                <a:p>
                  <a:pPr>
                    <a:lnSpc>
                      <a:spcPts val="844"/>
                    </a:lnSpc>
                  </a:pPr>
                  <a:r>
                    <a:rPr lang="en-US" sz="800" dirty="0">
                      <a:latin typeface="Helvetica" pitchFamily="2" charset="0"/>
                    </a:rPr>
                    <a:t>AD</a:t>
                  </a:r>
                </a:p>
              </p:txBody>
            </p:sp>
            <p:sp>
              <p:nvSpPr>
                <p:cNvPr id="16" name="Textfeld 15"/>
                <p:cNvSpPr txBox="1"/>
                <p:nvPr/>
              </p:nvSpPr>
              <p:spPr>
                <a:xfrm>
                  <a:off x="2688599" y="6311564"/>
                  <a:ext cx="1785124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r">
                    <a:lnSpc>
                      <a:spcPts val="900"/>
                    </a:lnSpc>
                  </a:pPr>
                  <a:r>
                    <a:rPr lang="en-US" sz="800" dirty="0">
                      <a:latin typeface="Helvetica" pitchFamily="2" charset="0"/>
                    </a:rPr>
                    <a:t>DX after 2 years</a:t>
                  </a:r>
                </a:p>
              </p:txBody>
            </p:sp>
          </p:grpSp>
          <p:pic>
            <p:nvPicPr>
              <p:cNvPr id="8" name="Grafik 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389" t="44538" r="14734" b="52697"/>
              <a:stretch/>
            </p:blipFill>
            <p:spPr>
              <a:xfrm>
                <a:off x="5188165" y="6097197"/>
                <a:ext cx="165704" cy="244090"/>
              </a:xfrm>
              <a:prstGeom prst="rect">
                <a:avLst/>
              </a:prstGeom>
            </p:spPr>
          </p:pic>
          <p:sp>
            <p:nvSpPr>
              <p:cNvPr id="9" name="Rechteck 8"/>
              <p:cNvSpPr/>
              <p:nvPr/>
            </p:nvSpPr>
            <p:spPr>
              <a:xfrm>
                <a:off x="5223309" y="6406995"/>
                <a:ext cx="93983" cy="88455"/>
              </a:xfrm>
              <a:prstGeom prst="rect">
                <a:avLst/>
              </a:prstGeom>
              <a:solidFill>
                <a:srgbClr val="CCD3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0" name="Ellipse 9"/>
              <p:cNvSpPr/>
              <p:nvPr/>
            </p:nvSpPr>
            <p:spPr>
              <a:xfrm>
                <a:off x="7402199" y="6330375"/>
                <a:ext cx="82549" cy="82549"/>
              </a:xfrm>
              <a:prstGeom prst="ellipse">
                <a:avLst/>
              </a:prstGeom>
              <a:solidFill>
                <a:srgbClr val="87CE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2" name="Ellipse 11"/>
              <p:cNvSpPr/>
              <p:nvPr/>
            </p:nvSpPr>
            <p:spPr>
              <a:xfrm>
                <a:off x="7402199" y="6544179"/>
                <a:ext cx="82549" cy="82549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3" name="Textfeld 12"/>
              <p:cNvSpPr txBox="1"/>
              <p:nvPr/>
            </p:nvSpPr>
            <p:spPr>
              <a:xfrm>
                <a:off x="5916485" y="6323018"/>
                <a:ext cx="137058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ts val="900"/>
                  </a:lnSpc>
                </a:pPr>
                <a:r>
                  <a:rPr lang="de-DE" sz="800" dirty="0">
                    <a:latin typeface="Helvetica" pitchFamily="2" charset="0"/>
                  </a:rPr>
                  <a:t>A</a:t>
                </a:r>
                <a:r>
                  <a:rPr lang="el-GR" sz="800" dirty="0">
                    <a:latin typeface="Helvetica" pitchFamily="2" charset="0"/>
                  </a:rPr>
                  <a:t>β</a:t>
                </a:r>
                <a:r>
                  <a:rPr lang="de-DE" sz="800" dirty="0">
                    <a:latin typeface="Helvetica" pitchFamily="2" charset="0"/>
                  </a:rPr>
                  <a:t> </a:t>
                </a:r>
                <a:r>
                  <a:rPr lang="de-DE" sz="800" dirty="0" err="1">
                    <a:latin typeface="Helvetica" pitchFamily="2" charset="0"/>
                  </a:rPr>
                  <a:t>status</a:t>
                </a:r>
                <a:endParaRPr lang="en-US" sz="800" dirty="0">
                  <a:latin typeface="Helvetica" pitchFamily="2" charset="0"/>
                </a:endParaRPr>
              </a:p>
            </p:txBody>
          </p:sp>
          <p:sp>
            <p:nvSpPr>
              <p:cNvPr id="14" name="Textfeld 13"/>
              <p:cNvSpPr txBox="1"/>
              <p:nvPr/>
            </p:nvSpPr>
            <p:spPr>
              <a:xfrm>
                <a:off x="7484746" y="6171096"/>
                <a:ext cx="1187629" cy="601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 smtClean="0">
                    <a:latin typeface="Helvetica" pitchFamily="2" charset="0"/>
                  </a:rPr>
                  <a:t>negative</a:t>
                </a:r>
                <a:endParaRPr lang="en-US" sz="800" dirty="0">
                  <a:latin typeface="Helvetica" pitchFamily="2" charset="0"/>
                </a:endParaRPr>
              </a:p>
              <a:p>
                <a:r>
                  <a:rPr lang="en-US" sz="800" dirty="0" smtClean="0">
                    <a:latin typeface="Helvetica" pitchFamily="2" charset="0"/>
                  </a:rPr>
                  <a:t>positive</a:t>
                </a:r>
                <a:endParaRPr lang="en-US" sz="800" dirty="0">
                  <a:latin typeface="Helvetica" pitchFamily="2" charset="0"/>
                </a:endParaRPr>
              </a:p>
            </p:txBody>
          </p:sp>
        </p:grpSp>
        <p:sp>
          <p:nvSpPr>
            <p:cNvPr id="18" name="Rechteck 17"/>
            <p:cNvSpPr/>
            <p:nvPr/>
          </p:nvSpPr>
          <p:spPr>
            <a:xfrm rot="18900000">
              <a:off x="3426199" y="6532487"/>
              <a:ext cx="46419" cy="46419"/>
            </a:xfrm>
            <a:prstGeom prst="rect">
              <a:avLst/>
            </a:prstGeom>
            <a:solidFill>
              <a:srgbClr val="CCD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25" name="Textfeld 24"/>
            <p:cNvSpPr txBox="1"/>
            <p:nvPr/>
          </p:nvSpPr>
          <p:spPr>
            <a:xfrm>
              <a:off x="1005788" y="6302611"/>
              <a:ext cx="770951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>
                <a:lnSpc>
                  <a:spcPts val="900"/>
                </a:lnSpc>
              </a:pPr>
              <a:r>
                <a:rPr lang="de-DE" sz="800" dirty="0" smtClean="0">
                  <a:latin typeface="Helvetica" pitchFamily="2" charset="0"/>
                </a:rPr>
                <a:t>APOE-</a:t>
              </a:r>
              <a:r>
                <a:rPr lang="el-GR" sz="800" dirty="0" smtClean="0">
                  <a:latin typeface="Helvetica" pitchFamily="2" charset="0"/>
                </a:rPr>
                <a:t>ε</a:t>
              </a:r>
              <a:r>
                <a:rPr lang="de-DE" sz="800" dirty="0" smtClean="0">
                  <a:latin typeface="Helvetica" pitchFamily="2" charset="0"/>
                </a:rPr>
                <a:t>4 carriership</a:t>
              </a:r>
              <a:endParaRPr lang="en-US" sz="800" dirty="0">
                <a:latin typeface="Helvetica" pitchFamily="2" charset="0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1781256" y="6286152"/>
              <a:ext cx="7045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latin typeface="Helvetica" pitchFamily="2" charset="0"/>
                </a:rPr>
                <a:t>carrier</a:t>
              </a:r>
            </a:p>
            <a:p>
              <a:r>
                <a:rPr lang="en-US" sz="800" dirty="0" smtClean="0">
                  <a:latin typeface="Helvetica" pitchFamily="2" charset="0"/>
                </a:rPr>
                <a:t>non-carrier</a:t>
              </a:r>
              <a:endParaRPr lang="en-US" sz="800" dirty="0">
                <a:latin typeface="Helvetica" pitchFamily="2" charset="0"/>
              </a:endParaRPr>
            </a:p>
          </p:txBody>
        </p:sp>
        <p:sp>
          <p:nvSpPr>
            <p:cNvPr id="27" name="Ellipse 26"/>
            <p:cNvSpPr/>
            <p:nvPr/>
          </p:nvSpPr>
          <p:spPr>
            <a:xfrm>
              <a:off x="1769645" y="6368127"/>
              <a:ext cx="46434" cy="46434"/>
            </a:xfrm>
            <a:prstGeom prst="ellipse">
              <a:avLst/>
            </a:prstGeom>
            <a:solidFill>
              <a:srgbClr val="2D2D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28" name="Ellipse 27"/>
            <p:cNvSpPr/>
            <p:nvPr/>
          </p:nvSpPr>
          <p:spPr>
            <a:xfrm>
              <a:off x="1769645" y="6497667"/>
              <a:ext cx="46434" cy="46434"/>
            </a:xfrm>
            <a:prstGeom prst="ellipse">
              <a:avLst/>
            </a:prstGeom>
            <a:solidFill>
              <a:srgbClr val="EFC9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</p:grpSp>
      <p:sp>
        <p:nvSpPr>
          <p:cNvPr id="32" name="Textfeld 31"/>
          <p:cNvSpPr txBox="1"/>
          <p:nvPr/>
        </p:nvSpPr>
        <p:spPr>
          <a:xfrm>
            <a:off x="90205" y="5884233"/>
            <a:ext cx="665873" cy="204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844"/>
              </a:lnSpc>
            </a:pPr>
            <a:r>
              <a:rPr lang="en-US" sz="1200" b="1" dirty="0">
                <a:latin typeface="Helvetica" pitchFamily="2" charset="0"/>
              </a:rPr>
              <a:t>a</a:t>
            </a:r>
            <a:r>
              <a:rPr lang="en-US" sz="1200" b="1" dirty="0" smtClean="0">
                <a:latin typeface="Helvetica" pitchFamily="2" charset="0"/>
              </a:rPr>
              <a:t>)</a:t>
            </a:r>
            <a:endParaRPr lang="en-US" sz="1200" b="1" dirty="0">
              <a:latin typeface="Helvetica" pitchFamily="2" charset="0"/>
            </a:endParaRPr>
          </a:p>
        </p:txBody>
      </p:sp>
      <p:cxnSp>
        <p:nvCxnSpPr>
          <p:cNvPr id="34" name="Gerader Verbinder 33"/>
          <p:cNvCxnSpPr/>
          <p:nvPr/>
        </p:nvCxnSpPr>
        <p:spPr>
          <a:xfrm>
            <a:off x="521115" y="4346059"/>
            <a:ext cx="228834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/>
          <p:nvPr/>
        </p:nvCxnSpPr>
        <p:spPr>
          <a:xfrm>
            <a:off x="3531015" y="4329953"/>
            <a:ext cx="231982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60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1669874" y="7016012"/>
            <a:ext cx="1495562" cy="297517"/>
            <a:chOff x="3626236" y="6132721"/>
            <a:chExt cx="2979484" cy="592721"/>
          </a:xfrm>
        </p:grpSpPr>
        <p:grpSp>
          <p:nvGrpSpPr>
            <p:cNvPr id="5" name="Gruppieren 4"/>
            <p:cNvGrpSpPr/>
            <p:nvPr/>
          </p:nvGrpSpPr>
          <p:grpSpPr>
            <a:xfrm>
              <a:off x="3626236" y="6132721"/>
              <a:ext cx="2979484" cy="592721"/>
              <a:chOff x="3231094" y="6168653"/>
              <a:chExt cx="2979484" cy="592721"/>
            </a:xfrm>
          </p:grpSpPr>
          <p:grpSp>
            <p:nvGrpSpPr>
              <p:cNvPr id="7" name="Gruppieren 6"/>
              <p:cNvGrpSpPr/>
              <p:nvPr/>
            </p:nvGrpSpPr>
            <p:grpSpPr>
              <a:xfrm>
                <a:off x="3231094" y="6168653"/>
                <a:ext cx="2979484" cy="592721"/>
                <a:chOff x="2503277" y="6162641"/>
                <a:chExt cx="2979484" cy="592721"/>
              </a:xfrm>
            </p:grpSpPr>
            <p:sp>
              <p:nvSpPr>
                <p:cNvPr id="9" name="Textfeld 8"/>
                <p:cNvSpPr txBox="1"/>
                <p:nvPr/>
              </p:nvSpPr>
              <p:spPr>
                <a:xfrm>
                  <a:off x="4587582" y="6162641"/>
                  <a:ext cx="895179" cy="5927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753"/>
                    </a:lnSpc>
                  </a:pPr>
                  <a:r>
                    <a:rPr lang="en-US" sz="800" dirty="0">
                      <a:latin typeface="Helvetica" pitchFamily="2" charset="0"/>
                    </a:rPr>
                    <a:t>MCI</a:t>
                  </a:r>
                </a:p>
                <a:p>
                  <a:pPr>
                    <a:lnSpc>
                      <a:spcPts val="753"/>
                    </a:lnSpc>
                  </a:pPr>
                  <a:r>
                    <a:rPr lang="en-US" sz="800" dirty="0">
                      <a:latin typeface="Helvetica" pitchFamily="2" charset="0"/>
                    </a:rPr>
                    <a:t>AD</a:t>
                  </a:r>
                </a:p>
              </p:txBody>
            </p:sp>
            <p:sp>
              <p:nvSpPr>
                <p:cNvPr id="10" name="Textfeld 9"/>
                <p:cNvSpPr txBox="1"/>
                <p:nvPr/>
              </p:nvSpPr>
              <p:spPr>
                <a:xfrm>
                  <a:off x="2503277" y="6311563"/>
                  <a:ext cx="1970446" cy="38833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r">
                    <a:lnSpc>
                      <a:spcPts val="803"/>
                    </a:lnSpc>
                  </a:pPr>
                  <a:r>
                    <a:rPr lang="en-US" sz="800" dirty="0">
                      <a:latin typeface="Helvetica" pitchFamily="2" charset="0"/>
                    </a:rPr>
                    <a:t>DX after 2 years</a:t>
                  </a:r>
                </a:p>
              </p:txBody>
            </p:sp>
          </p:grpSp>
          <p:sp>
            <p:nvSpPr>
              <p:cNvPr id="8" name="Rechteck 7"/>
              <p:cNvSpPr/>
              <p:nvPr/>
            </p:nvSpPr>
            <p:spPr>
              <a:xfrm>
                <a:off x="5223309" y="6304061"/>
                <a:ext cx="93983" cy="88455"/>
              </a:xfrm>
              <a:prstGeom prst="rect">
                <a:avLst/>
              </a:prstGeom>
              <a:solidFill>
                <a:srgbClr val="CCD3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</p:grpSp>
        <p:sp>
          <p:nvSpPr>
            <p:cNvPr id="6" name="Rechteck 5"/>
            <p:cNvSpPr/>
            <p:nvPr/>
          </p:nvSpPr>
          <p:spPr>
            <a:xfrm rot="18900000">
              <a:off x="5623858" y="6459060"/>
              <a:ext cx="82522" cy="82522"/>
            </a:xfrm>
            <a:prstGeom prst="rect">
              <a:avLst/>
            </a:prstGeom>
            <a:solidFill>
              <a:srgbClr val="CCD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</p:grpSp>
      <p:sp>
        <p:nvSpPr>
          <p:cNvPr id="11" name="Ellipse 10"/>
          <p:cNvSpPr/>
          <p:nvPr/>
        </p:nvSpPr>
        <p:spPr>
          <a:xfrm>
            <a:off x="3726103" y="7097556"/>
            <a:ext cx="41436" cy="41436"/>
          </a:xfrm>
          <a:prstGeom prst="ellipse">
            <a:avLst/>
          </a:prstGeom>
          <a:solidFill>
            <a:srgbClr val="191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15"/>
          </a:p>
        </p:txBody>
      </p:sp>
      <p:sp>
        <p:nvSpPr>
          <p:cNvPr id="12" name="Ellipse 11"/>
          <p:cNvSpPr/>
          <p:nvPr/>
        </p:nvSpPr>
        <p:spPr>
          <a:xfrm>
            <a:off x="3726101" y="7189727"/>
            <a:ext cx="41436" cy="41436"/>
          </a:xfrm>
          <a:prstGeom prst="ellipse">
            <a:avLst/>
          </a:prstGeom>
          <a:solidFill>
            <a:srgbClr val="F0C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15"/>
          </a:p>
        </p:txBody>
      </p:sp>
      <p:sp>
        <p:nvSpPr>
          <p:cNvPr id="13" name="Textfeld 12"/>
          <p:cNvSpPr txBox="1"/>
          <p:nvPr/>
        </p:nvSpPr>
        <p:spPr>
          <a:xfrm>
            <a:off x="3017814" y="7093498"/>
            <a:ext cx="687966" cy="1949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ts val="803"/>
              </a:lnSpc>
            </a:pPr>
            <a:r>
              <a:rPr lang="de-DE" sz="800" dirty="0">
                <a:latin typeface="Helvetica" pitchFamily="2" charset="0"/>
              </a:rPr>
              <a:t>APOE-</a:t>
            </a:r>
            <a:r>
              <a:rPr lang="el-GR" sz="800" dirty="0">
                <a:latin typeface="Helvetica" pitchFamily="2" charset="0"/>
              </a:rPr>
              <a:t>ε</a:t>
            </a:r>
            <a:r>
              <a:rPr lang="de-DE" sz="800" dirty="0">
                <a:latin typeface="Helvetica" pitchFamily="2" charset="0"/>
              </a:rPr>
              <a:t>4</a:t>
            </a:r>
            <a:endParaRPr lang="en-US" sz="800" dirty="0">
              <a:latin typeface="Helvetica" pitchFamily="2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3767537" y="7016014"/>
            <a:ext cx="840455" cy="2975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ts val="753"/>
              </a:lnSpc>
            </a:pPr>
            <a:r>
              <a:rPr lang="en-US" sz="800" dirty="0">
                <a:latin typeface="Helvetica" pitchFamily="2" charset="0"/>
              </a:rPr>
              <a:t>carrier</a:t>
            </a:r>
          </a:p>
          <a:p>
            <a:pPr>
              <a:lnSpc>
                <a:spcPts val="753"/>
              </a:lnSpc>
            </a:pPr>
            <a:r>
              <a:rPr lang="en-US" sz="800" dirty="0">
                <a:latin typeface="Helvetica" pitchFamily="2" charset="0"/>
              </a:rPr>
              <a:t>non-carrier</a:t>
            </a: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69"/>
          <a:stretch/>
        </p:blipFill>
        <p:spPr>
          <a:xfrm>
            <a:off x="502602" y="1064151"/>
            <a:ext cx="2357084" cy="2785128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 rot="16200000">
            <a:off x="-868716" y="2280998"/>
            <a:ext cx="2745212" cy="1949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753"/>
              </a:lnSpc>
            </a:pPr>
            <a:r>
              <a:rPr lang="de-DE" sz="800" dirty="0" err="1">
                <a:latin typeface="Helvetica" pitchFamily="2" charset="0"/>
              </a:rPr>
              <a:t>Predicted</a:t>
            </a:r>
            <a:r>
              <a:rPr lang="de-DE" sz="800" dirty="0">
                <a:latin typeface="Helvetica" pitchFamily="2" charset="0"/>
              </a:rPr>
              <a:t> </a:t>
            </a:r>
            <a:r>
              <a:rPr lang="de-DE" sz="800" dirty="0" err="1">
                <a:latin typeface="Helvetica" pitchFamily="2" charset="0"/>
              </a:rPr>
              <a:t>Probability</a:t>
            </a:r>
            <a:r>
              <a:rPr lang="de-DE" sz="800" dirty="0">
                <a:latin typeface="Helvetica" pitchFamily="2" charset="0"/>
              </a:rPr>
              <a:t> </a:t>
            </a:r>
            <a:r>
              <a:rPr lang="de-DE" sz="800" dirty="0" err="1">
                <a:latin typeface="Helvetica" pitchFamily="2" charset="0"/>
              </a:rPr>
              <a:t>of</a:t>
            </a:r>
            <a:r>
              <a:rPr lang="de-DE" sz="800" dirty="0">
                <a:latin typeface="Helvetica" pitchFamily="2" charset="0"/>
              </a:rPr>
              <a:t> </a:t>
            </a:r>
            <a:r>
              <a:rPr lang="de-DE" sz="800" dirty="0" err="1">
                <a:latin typeface="Helvetica" pitchFamily="2" charset="0"/>
              </a:rPr>
              <a:t>Cognitive</a:t>
            </a:r>
            <a:r>
              <a:rPr lang="de-DE" sz="800" dirty="0">
                <a:latin typeface="Helvetica" pitchFamily="2" charset="0"/>
              </a:rPr>
              <a:t> </a:t>
            </a:r>
            <a:r>
              <a:rPr lang="de-DE" sz="800" dirty="0" err="1">
                <a:latin typeface="Helvetica" pitchFamily="2" charset="0"/>
              </a:rPr>
              <a:t>Decline</a:t>
            </a:r>
            <a:r>
              <a:rPr lang="de-DE" sz="800" dirty="0">
                <a:latin typeface="Helvetica" pitchFamily="2" charset="0"/>
              </a:rPr>
              <a:t> [%]</a:t>
            </a:r>
            <a:endParaRPr lang="en-US" sz="800" baseline="-25000" dirty="0">
              <a:latin typeface="Helvetica" pitchFamily="2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764057" y="3771437"/>
            <a:ext cx="2095629" cy="1949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753"/>
              </a:lnSpc>
            </a:pPr>
            <a:r>
              <a:rPr lang="en-US" sz="800" dirty="0">
                <a:latin typeface="Helvetica" pitchFamily="2" charset="0"/>
              </a:rPr>
              <a:t>MRI-BPAD [years]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850256" y="1175790"/>
            <a:ext cx="819617" cy="277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5" b="1" dirty="0">
                <a:solidFill>
                  <a:srgbClr val="E0E0E0"/>
                </a:solidFill>
              </a:rPr>
              <a:t>Sample 1</a:t>
            </a:r>
          </a:p>
        </p:txBody>
      </p:sp>
      <p:cxnSp>
        <p:nvCxnSpPr>
          <p:cNvPr id="20" name="Gerader Verbinder 19"/>
          <p:cNvCxnSpPr/>
          <p:nvPr/>
        </p:nvCxnSpPr>
        <p:spPr>
          <a:xfrm>
            <a:off x="711333" y="2375400"/>
            <a:ext cx="1179382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>
            <a:off x="1890715" y="2375400"/>
            <a:ext cx="0" cy="1323447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Grafik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52"/>
          <a:stretch/>
        </p:blipFill>
        <p:spPr>
          <a:xfrm>
            <a:off x="3324755" y="1077898"/>
            <a:ext cx="2323550" cy="2777755"/>
          </a:xfrm>
          <a:prstGeom prst="rect">
            <a:avLst/>
          </a:prstGeom>
        </p:spPr>
      </p:pic>
      <p:sp>
        <p:nvSpPr>
          <p:cNvPr id="24" name="Textfeld 23"/>
          <p:cNvSpPr txBox="1"/>
          <p:nvPr/>
        </p:nvSpPr>
        <p:spPr>
          <a:xfrm rot="16200000">
            <a:off x="1916165" y="2287374"/>
            <a:ext cx="2745213" cy="1949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753"/>
              </a:lnSpc>
            </a:pPr>
            <a:r>
              <a:rPr lang="de-DE" sz="800" dirty="0" err="1">
                <a:latin typeface="Helvetica" pitchFamily="2" charset="0"/>
              </a:rPr>
              <a:t>Predicted</a:t>
            </a:r>
            <a:r>
              <a:rPr lang="de-DE" sz="800" dirty="0">
                <a:latin typeface="Helvetica" pitchFamily="2" charset="0"/>
              </a:rPr>
              <a:t> </a:t>
            </a:r>
            <a:r>
              <a:rPr lang="de-DE" sz="800" dirty="0" err="1">
                <a:latin typeface="Helvetica" pitchFamily="2" charset="0"/>
              </a:rPr>
              <a:t>Probability</a:t>
            </a:r>
            <a:r>
              <a:rPr lang="de-DE" sz="800" dirty="0">
                <a:latin typeface="Helvetica" pitchFamily="2" charset="0"/>
              </a:rPr>
              <a:t> </a:t>
            </a:r>
            <a:r>
              <a:rPr lang="de-DE" sz="800" dirty="0" err="1">
                <a:latin typeface="Helvetica" pitchFamily="2" charset="0"/>
              </a:rPr>
              <a:t>of</a:t>
            </a:r>
            <a:r>
              <a:rPr lang="de-DE" sz="800" dirty="0">
                <a:latin typeface="Helvetica" pitchFamily="2" charset="0"/>
              </a:rPr>
              <a:t> </a:t>
            </a:r>
            <a:r>
              <a:rPr lang="de-DE" sz="800" dirty="0" err="1">
                <a:latin typeface="Helvetica" pitchFamily="2" charset="0"/>
              </a:rPr>
              <a:t>Cognitive</a:t>
            </a:r>
            <a:r>
              <a:rPr lang="de-DE" sz="800" dirty="0">
                <a:latin typeface="Helvetica" pitchFamily="2" charset="0"/>
              </a:rPr>
              <a:t> </a:t>
            </a:r>
            <a:r>
              <a:rPr lang="de-DE" sz="800" dirty="0" err="1">
                <a:latin typeface="Helvetica" pitchFamily="2" charset="0"/>
              </a:rPr>
              <a:t>Decline</a:t>
            </a:r>
            <a:r>
              <a:rPr lang="de-DE" sz="800" dirty="0">
                <a:latin typeface="Helvetica" pitchFamily="2" charset="0"/>
              </a:rPr>
              <a:t> [%]</a:t>
            </a:r>
            <a:endParaRPr lang="en-US" sz="800" baseline="-25000" dirty="0">
              <a:latin typeface="Helvetica" pitchFamily="2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3677124" y="1182164"/>
            <a:ext cx="819618" cy="277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5" b="1" dirty="0">
                <a:solidFill>
                  <a:srgbClr val="E0E0E0"/>
                </a:solidFill>
              </a:rPr>
              <a:t>Sample 2</a:t>
            </a:r>
          </a:p>
        </p:txBody>
      </p:sp>
      <p:cxnSp>
        <p:nvCxnSpPr>
          <p:cNvPr id="26" name="Gerader Verbinder 25"/>
          <p:cNvCxnSpPr/>
          <p:nvPr/>
        </p:nvCxnSpPr>
        <p:spPr>
          <a:xfrm>
            <a:off x="3535013" y="2385024"/>
            <a:ext cx="1315378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/>
          <p:nvPr/>
        </p:nvCxnSpPr>
        <p:spPr>
          <a:xfrm>
            <a:off x="4850391" y="2385024"/>
            <a:ext cx="0" cy="1321260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feld 27"/>
          <p:cNvSpPr txBox="1"/>
          <p:nvPr/>
        </p:nvSpPr>
        <p:spPr>
          <a:xfrm>
            <a:off x="3590924" y="3777812"/>
            <a:ext cx="2057381" cy="1949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753"/>
              </a:lnSpc>
            </a:pPr>
            <a:r>
              <a:rPr lang="en-US" sz="800" dirty="0">
                <a:latin typeface="Helvetica" pitchFamily="2" charset="0"/>
              </a:rPr>
              <a:t>MRI-BPAD [years]</a:t>
            </a:r>
          </a:p>
        </p:txBody>
      </p:sp>
      <p:pic>
        <p:nvPicPr>
          <p:cNvPr id="29" name="Grafik 2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" r="15889"/>
          <a:stretch/>
        </p:blipFill>
        <p:spPr>
          <a:xfrm>
            <a:off x="568476" y="4012305"/>
            <a:ext cx="2290198" cy="2801598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" r="16203"/>
          <a:stretch/>
        </p:blipFill>
        <p:spPr>
          <a:xfrm>
            <a:off x="3384821" y="4012305"/>
            <a:ext cx="2285466" cy="2801598"/>
          </a:xfrm>
          <a:prstGeom prst="rect">
            <a:avLst/>
          </a:prstGeom>
        </p:spPr>
      </p:pic>
      <p:sp>
        <p:nvSpPr>
          <p:cNvPr id="31" name="Textfeld 30"/>
          <p:cNvSpPr txBox="1"/>
          <p:nvPr/>
        </p:nvSpPr>
        <p:spPr>
          <a:xfrm rot="16200000">
            <a:off x="-868717" y="5238442"/>
            <a:ext cx="2745211" cy="1949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753"/>
              </a:lnSpc>
            </a:pPr>
            <a:r>
              <a:rPr lang="de-DE" sz="800" dirty="0" err="1">
                <a:latin typeface="Helvetica" pitchFamily="2" charset="0"/>
              </a:rPr>
              <a:t>Predicted</a:t>
            </a:r>
            <a:r>
              <a:rPr lang="de-DE" sz="800" dirty="0">
                <a:latin typeface="Helvetica" pitchFamily="2" charset="0"/>
              </a:rPr>
              <a:t> </a:t>
            </a:r>
            <a:r>
              <a:rPr lang="de-DE" sz="800" dirty="0" err="1">
                <a:latin typeface="Helvetica" pitchFamily="2" charset="0"/>
              </a:rPr>
              <a:t>Probability</a:t>
            </a:r>
            <a:r>
              <a:rPr lang="de-DE" sz="800" dirty="0">
                <a:latin typeface="Helvetica" pitchFamily="2" charset="0"/>
              </a:rPr>
              <a:t> </a:t>
            </a:r>
            <a:r>
              <a:rPr lang="de-DE" sz="800" dirty="0" err="1">
                <a:latin typeface="Helvetica" pitchFamily="2" charset="0"/>
              </a:rPr>
              <a:t>of</a:t>
            </a:r>
            <a:r>
              <a:rPr lang="de-DE" sz="800" dirty="0">
                <a:latin typeface="Helvetica" pitchFamily="2" charset="0"/>
              </a:rPr>
              <a:t> </a:t>
            </a:r>
            <a:r>
              <a:rPr lang="de-DE" sz="800" dirty="0" err="1">
                <a:latin typeface="Helvetica" pitchFamily="2" charset="0"/>
              </a:rPr>
              <a:t>Cognitive</a:t>
            </a:r>
            <a:r>
              <a:rPr lang="de-DE" sz="800" dirty="0">
                <a:latin typeface="Helvetica" pitchFamily="2" charset="0"/>
              </a:rPr>
              <a:t> </a:t>
            </a:r>
            <a:r>
              <a:rPr lang="de-DE" sz="800" dirty="0" err="1">
                <a:latin typeface="Helvetica" pitchFamily="2" charset="0"/>
              </a:rPr>
              <a:t>Decline</a:t>
            </a:r>
            <a:r>
              <a:rPr lang="de-DE" sz="800" dirty="0">
                <a:latin typeface="Helvetica" pitchFamily="2" charset="0"/>
              </a:rPr>
              <a:t> [%]</a:t>
            </a:r>
            <a:endParaRPr lang="en-US" sz="800" baseline="-25000" dirty="0">
              <a:latin typeface="Helvetica" pitchFamily="2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 rot="16200000">
            <a:off x="1916166" y="5238441"/>
            <a:ext cx="2745211" cy="1949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753"/>
              </a:lnSpc>
            </a:pPr>
            <a:r>
              <a:rPr lang="de-DE" sz="800" dirty="0" err="1">
                <a:latin typeface="Helvetica" pitchFamily="2" charset="0"/>
              </a:rPr>
              <a:t>Predicted</a:t>
            </a:r>
            <a:r>
              <a:rPr lang="de-DE" sz="800" dirty="0">
                <a:latin typeface="Helvetica" pitchFamily="2" charset="0"/>
              </a:rPr>
              <a:t> </a:t>
            </a:r>
            <a:r>
              <a:rPr lang="de-DE" sz="800" dirty="0" err="1">
                <a:latin typeface="Helvetica" pitchFamily="2" charset="0"/>
              </a:rPr>
              <a:t>Probability</a:t>
            </a:r>
            <a:r>
              <a:rPr lang="de-DE" sz="800" dirty="0">
                <a:latin typeface="Helvetica" pitchFamily="2" charset="0"/>
              </a:rPr>
              <a:t> </a:t>
            </a:r>
            <a:r>
              <a:rPr lang="de-DE" sz="800" dirty="0" err="1">
                <a:latin typeface="Helvetica" pitchFamily="2" charset="0"/>
              </a:rPr>
              <a:t>of</a:t>
            </a:r>
            <a:r>
              <a:rPr lang="de-DE" sz="800" dirty="0">
                <a:latin typeface="Helvetica" pitchFamily="2" charset="0"/>
              </a:rPr>
              <a:t> </a:t>
            </a:r>
            <a:r>
              <a:rPr lang="de-DE" sz="800" dirty="0" err="1">
                <a:latin typeface="Helvetica" pitchFamily="2" charset="0"/>
              </a:rPr>
              <a:t>Cognitive</a:t>
            </a:r>
            <a:r>
              <a:rPr lang="de-DE" sz="800" dirty="0">
                <a:latin typeface="Helvetica" pitchFamily="2" charset="0"/>
              </a:rPr>
              <a:t> </a:t>
            </a:r>
            <a:r>
              <a:rPr lang="de-DE" sz="800" dirty="0" err="1">
                <a:latin typeface="Helvetica" pitchFamily="2" charset="0"/>
              </a:rPr>
              <a:t>Decline</a:t>
            </a:r>
            <a:r>
              <a:rPr lang="de-DE" sz="800" dirty="0">
                <a:latin typeface="Helvetica" pitchFamily="2" charset="0"/>
              </a:rPr>
              <a:t> [%]</a:t>
            </a:r>
            <a:endParaRPr lang="en-US" sz="800" baseline="-25000" dirty="0">
              <a:latin typeface="Helvetica" pitchFamily="2" charset="0"/>
            </a:endParaRPr>
          </a:p>
        </p:txBody>
      </p:sp>
      <p:sp>
        <p:nvSpPr>
          <p:cNvPr id="33" name="Textfeld 32"/>
          <p:cNvSpPr txBox="1"/>
          <p:nvPr/>
        </p:nvSpPr>
        <p:spPr>
          <a:xfrm>
            <a:off x="719251" y="6739808"/>
            <a:ext cx="2156149" cy="1949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753"/>
              </a:lnSpc>
            </a:pPr>
            <a:r>
              <a:rPr lang="en-US" sz="800" dirty="0">
                <a:latin typeface="Helvetica" pitchFamily="2" charset="0"/>
              </a:rPr>
              <a:t>MRI-BPAD [years]</a:t>
            </a:r>
          </a:p>
        </p:txBody>
      </p:sp>
      <p:sp>
        <p:nvSpPr>
          <p:cNvPr id="34" name="Textfeld 33"/>
          <p:cNvSpPr txBox="1"/>
          <p:nvPr/>
        </p:nvSpPr>
        <p:spPr>
          <a:xfrm>
            <a:off x="3660954" y="6739808"/>
            <a:ext cx="2156149" cy="1949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753"/>
              </a:lnSpc>
            </a:pPr>
            <a:r>
              <a:rPr lang="en-US" sz="800" dirty="0">
                <a:latin typeface="Helvetica" pitchFamily="2" charset="0"/>
              </a:rPr>
              <a:t>MRI-BPAD [years]</a:t>
            </a:r>
          </a:p>
        </p:txBody>
      </p:sp>
      <p:cxnSp>
        <p:nvCxnSpPr>
          <p:cNvPr id="35" name="Gerader Verbinder 34"/>
          <p:cNvCxnSpPr/>
          <p:nvPr/>
        </p:nvCxnSpPr>
        <p:spPr>
          <a:xfrm>
            <a:off x="715966" y="5338141"/>
            <a:ext cx="1373399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/>
          <p:nvPr/>
        </p:nvCxnSpPr>
        <p:spPr>
          <a:xfrm>
            <a:off x="1745125" y="5338140"/>
            <a:ext cx="0" cy="1325310"/>
          </a:xfrm>
          <a:prstGeom prst="line">
            <a:avLst/>
          </a:prstGeom>
          <a:ln w="12700">
            <a:solidFill>
              <a:srgbClr val="19199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/>
          <p:nvPr/>
        </p:nvCxnSpPr>
        <p:spPr>
          <a:xfrm>
            <a:off x="2089365" y="5338140"/>
            <a:ext cx="0" cy="1325310"/>
          </a:xfrm>
          <a:prstGeom prst="line">
            <a:avLst/>
          </a:prstGeom>
          <a:ln w="12700">
            <a:solidFill>
              <a:srgbClr val="F0CB9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/>
          <p:nvPr/>
        </p:nvCxnSpPr>
        <p:spPr>
          <a:xfrm>
            <a:off x="3549877" y="5331186"/>
            <a:ext cx="1590637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/>
          <p:nvPr/>
        </p:nvCxnSpPr>
        <p:spPr>
          <a:xfrm>
            <a:off x="4646092" y="5331186"/>
            <a:ext cx="0" cy="1325310"/>
          </a:xfrm>
          <a:prstGeom prst="line">
            <a:avLst/>
          </a:prstGeom>
          <a:ln w="12700">
            <a:solidFill>
              <a:srgbClr val="19199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/>
          <p:nvPr/>
        </p:nvCxnSpPr>
        <p:spPr>
          <a:xfrm>
            <a:off x="5140514" y="5328579"/>
            <a:ext cx="0" cy="1325310"/>
          </a:xfrm>
          <a:prstGeom prst="line">
            <a:avLst/>
          </a:prstGeom>
          <a:ln w="12700">
            <a:solidFill>
              <a:srgbClr val="F0CB9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>
            <a:off x="850257" y="4122878"/>
            <a:ext cx="819618" cy="277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5" b="1" dirty="0">
                <a:solidFill>
                  <a:srgbClr val="E0E0E0"/>
                </a:solidFill>
              </a:rPr>
              <a:t>Sample 1</a:t>
            </a:r>
          </a:p>
        </p:txBody>
      </p:sp>
      <p:sp>
        <p:nvSpPr>
          <p:cNvPr id="49" name="Textfeld 48"/>
          <p:cNvSpPr txBox="1"/>
          <p:nvPr/>
        </p:nvSpPr>
        <p:spPr>
          <a:xfrm>
            <a:off x="3677124" y="4113812"/>
            <a:ext cx="819618" cy="277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5" b="1" dirty="0">
                <a:solidFill>
                  <a:srgbClr val="E0E0E0"/>
                </a:solidFill>
              </a:rPr>
              <a:t>Sample 2</a:t>
            </a:r>
          </a:p>
        </p:txBody>
      </p:sp>
      <p:sp>
        <p:nvSpPr>
          <p:cNvPr id="50" name="Textfeld 49"/>
          <p:cNvSpPr txBox="1"/>
          <p:nvPr/>
        </p:nvSpPr>
        <p:spPr>
          <a:xfrm>
            <a:off x="-31064" y="3672438"/>
            <a:ext cx="721475" cy="204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53"/>
              </a:lnSpc>
            </a:pPr>
            <a:r>
              <a:rPr lang="en-US" sz="1200" b="1" dirty="0">
                <a:latin typeface="Helvetica" pitchFamily="2" charset="0"/>
              </a:rPr>
              <a:t>a)</a:t>
            </a:r>
          </a:p>
        </p:txBody>
      </p:sp>
      <p:sp>
        <p:nvSpPr>
          <p:cNvPr id="51" name="Textfeld 50"/>
          <p:cNvSpPr txBox="1"/>
          <p:nvPr/>
        </p:nvSpPr>
        <p:spPr>
          <a:xfrm>
            <a:off x="2871623" y="3672438"/>
            <a:ext cx="594199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53"/>
              </a:lnSpc>
            </a:pPr>
            <a:r>
              <a:rPr lang="en-US" sz="1200" b="1" dirty="0">
                <a:latin typeface="Helvetica" pitchFamily="2" charset="0"/>
              </a:rPr>
              <a:t>b)</a:t>
            </a:r>
          </a:p>
        </p:txBody>
      </p:sp>
      <p:sp>
        <p:nvSpPr>
          <p:cNvPr id="52" name="Textfeld 51"/>
          <p:cNvSpPr txBox="1"/>
          <p:nvPr/>
        </p:nvSpPr>
        <p:spPr>
          <a:xfrm>
            <a:off x="-16705" y="6618303"/>
            <a:ext cx="721475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53"/>
              </a:lnSpc>
            </a:pPr>
            <a:r>
              <a:rPr lang="en-US" sz="1200" b="1" dirty="0">
                <a:latin typeface="Helvetica" pitchFamily="2" charset="0"/>
              </a:rPr>
              <a:t>c)</a:t>
            </a:r>
          </a:p>
        </p:txBody>
      </p:sp>
      <p:sp>
        <p:nvSpPr>
          <p:cNvPr id="53" name="Textfeld 52"/>
          <p:cNvSpPr txBox="1"/>
          <p:nvPr/>
        </p:nvSpPr>
        <p:spPr>
          <a:xfrm>
            <a:off x="2885982" y="6618303"/>
            <a:ext cx="594199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53"/>
              </a:lnSpc>
            </a:pPr>
            <a:r>
              <a:rPr lang="en-US" sz="1200" b="1" dirty="0">
                <a:latin typeface="Helvetica" pitchFamily="2" charset="0"/>
              </a:rPr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1970910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450</Words>
  <Application>Microsoft Office PowerPoint</Application>
  <PresentationFormat>Benutzerdefiniert</PresentationFormat>
  <Paragraphs>193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Helvetica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Universitätsklinikum Köln (AöR)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Elena Doering</dc:creator>
  <cp:lastModifiedBy>Elena Doering</cp:lastModifiedBy>
  <cp:revision>46</cp:revision>
  <dcterms:created xsi:type="dcterms:W3CDTF">2022-04-11T10:24:31Z</dcterms:created>
  <dcterms:modified xsi:type="dcterms:W3CDTF">2023-03-07T17:24:40Z</dcterms:modified>
</cp:coreProperties>
</file>